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68" r:id="rId2"/>
    <p:sldId id="462" r:id="rId3"/>
    <p:sldId id="483" r:id="rId4"/>
    <p:sldId id="260" r:id="rId5"/>
    <p:sldId id="471" r:id="rId6"/>
    <p:sldId id="467" r:id="rId7"/>
    <p:sldId id="468" r:id="rId8"/>
    <p:sldId id="469" r:id="rId9"/>
    <p:sldId id="470" r:id="rId10"/>
    <p:sldId id="466" r:id="rId11"/>
    <p:sldId id="256" r:id="rId12"/>
    <p:sldId id="472" r:id="rId13"/>
    <p:sldId id="257" r:id="rId14"/>
    <p:sldId id="463" r:id="rId15"/>
    <p:sldId id="464" r:id="rId16"/>
    <p:sldId id="270" r:id="rId17"/>
    <p:sldId id="473" r:id="rId18"/>
    <p:sldId id="474" r:id="rId19"/>
    <p:sldId id="475" r:id="rId20"/>
    <p:sldId id="529" r:id="rId21"/>
    <p:sldId id="481" r:id="rId22"/>
    <p:sldId id="482" r:id="rId23"/>
    <p:sldId id="476" r:id="rId24"/>
    <p:sldId id="480" r:id="rId25"/>
    <p:sldId id="259" r:id="rId26"/>
    <p:sldId id="477" r:id="rId27"/>
    <p:sldId id="478" r:id="rId28"/>
    <p:sldId id="479" r:id="rId29"/>
    <p:sldId id="526" r:id="rId30"/>
    <p:sldId id="527" r:id="rId31"/>
    <p:sldId id="528" r:id="rId32"/>
    <p:sldId id="465" r:id="rId33"/>
    <p:sldId id="454" r:id="rId34"/>
    <p:sldId id="443" r:id="rId35"/>
    <p:sldId id="485" r:id="rId36"/>
    <p:sldId id="484" r:id="rId37"/>
    <p:sldId id="531" r:id="rId38"/>
    <p:sldId id="486" r:id="rId39"/>
    <p:sldId id="532" r:id="rId40"/>
    <p:sldId id="487" r:id="rId41"/>
    <p:sldId id="533" r:id="rId42"/>
    <p:sldId id="513" r:id="rId43"/>
    <p:sldId id="546" r:id="rId44"/>
    <p:sldId id="547" r:id="rId45"/>
    <p:sldId id="548" r:id="rId46"/>
    <p:sldId id="491" r:id="rId47"/>
    <p:sldId id="492" r:id="rId48"/>
    <p:sldId id="493" r:id="rId49"/>
    <p:sldId id="534" r:id="rId50"/>
    <p:sldId id="494" r:id="rId51"/>
    <p:sldId id="535" r:id="rId52"/>
    <p:sldId id="536" r:id="rId53"/>
    <p:sldId id="496" r:id="rId54"/>
    <p:sldId id="497" r:id="rId55"/>
    <p:sldId id="559" r:id="rId56"/>
    <p:sldId id="517" r:id="rId57"/>
    <p:sldId id="560" r:id="rId58"/>
    <p:sldId id="549" r:id="rId59"/>
    <p:sldId id="561" r:id="rId60"/>
    <p:sldId id="550" r:id="rId61"/>
    <p:sldId id="498" r:id="rId62"/>
    <p:sldId id="500" r:id="rId63"/>
    <p:sldId id="501" r:id="rId64"/>
    <p:sldId id="562" r:id="rId65"/>
    <p:sldId id="537" r:id="rId66"/>
    <p:sldId id="538" r:id="rId67"/>
    <p:sldId id="539" r:id="rId68"/>
    <p:sldId id="540" r:id="rId69"/>
    <p:sldId id="541" r:id="rId70"/>
    <p:sldId id="505" r:id="rId71"/>
    <p:sldId id="542" r:id="rId72"/>
    <p:sldId id="543" r:id="rId73"/>
    <p:sldId id="563" r:id="rId74"/>
    <p:sldId id="519" r:id="rId75"/>
    <p:sldId id="551" r:id="rId76"/>
    <p:sldId id="520" r:id="rId77"/>
    <p:sldId id="552" r:id="rId78"/>
    <p:sldId id="521" r:id="rId79"/>
    <p:sldId id="553" r:id="rId80"/>
    <p:sldId id="508" r:id="rId81"/>
    <p:sldId id="509" r:id="rId82"/>
    <p:sldId id="510" r:id="rId83"/>
    <p:sldId id="544" r:id="rId84"/>
    <p:sldId id="545" r:id="rId85"/>
    <p:sldId id="523" r:id="rId86"/>
    <p:sldId id="554" r:id="rId87"/>
    <p:sldId id="555" r:id="rId88"/>
    <p:sldId id="524" r:id="rId89"/>
    <p:sldId id="556" r:id="rId90"/>
    <p:sldId id="557" r:id="rId91"/>
    <p:sldId id="558" r:id="rId92"/>
    <p:sldId id="52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9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E8129-1BC4-4F0F-A4D9-94D6A45880D1}" type="datetimeFigureOut">
              <a:rPr lang="zh-CN" altLang="en-US" smtClean="0"/>
              <a:t>2023/10/31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69EC6-EF98-434C-A1C5-05FA343ACEC7}" type="slidenum">
              <a:rPr lang="zh-CN" altLang="en-US" smtClean="0"/>
              <a:t>‹#›</a:t>
            </a:fld>
            <a:endParaRPr lang="zh-CN" altLang="en-US"/>
          </a:p>
        </p:txBody>
      </p:sp>
    </p:spTree>
    <p:extLst>
      <p:ext uri="{BB962C8B-B14F-4D97-AF65-F5344CB8AC3E}">
        <p14:creationId xmlns:p14="http://schemas.microsoft.com/office/powerpoint/2010/main" val="2580543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77E10-75EC-4EE0-A737-A201D3D5C5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C4C3794-23CA-4063-AC6D-86E8BFD548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1BAB233-4FAA-4CCB-9534-1183AB2DE98E}"/>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5" name="页脚占位符 4">
            <a:extLst>
              <a:ext uri="{FF2B5EF4-FFF2-40B4-BE49-F238E27FC236}">
                <a16:creationId xmlns:a16="http://schemas.microsoft.com/office/drawing/2014/main" id="{DF61C7F2-2E56-4C86-9E34-CE35416107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5BCF3C-1805-49A4-8444-D01DD595823C}"/>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205828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473CB-D57D-4A89-AEC0-2C3BCA307F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238B290-6DF3-431B-879D-9C59795967B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5646B0-D32F-4E8C-BC63-7C439C8B6740}"/>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5" name="页脚占位符 4">
            <a:extLst>
              <a:ext uri="{FF2B5EF4-FFF2-40B4-BE49-F238E27FC236}">
                <a16:creationId xmlns:a16="http://schemas.microsoft.com/office/drawing/2014/main" id="{4B0BA200-E959-4370-AFD5-B5885BA520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334E34-48A0-429F-A1B4-8862F5B28BD3}"/>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41621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F4A5914-9D80-47C6-852D-5DEA68D7053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94314C-44B0-4C9F-97AE-E602D6B13D1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35B0076-F2AF-4AF0-9BEF-04D8FC9CF258}"/>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5" name="页脚占位符 4">
            <a:extLst>
              <a:ext uri="{FF2B5EF4-FFF2-40B4-BE49-F238E27FC236}">
                <a16:creationId xmlns:a16="http://schemas.microsoft.com/office/drawing/2014/main" id="{BD7B64DA-F975-41D1-98A5-2830F986BD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BB8F0B-F686-440D-B1D1-782A33A2A674}"/>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3133266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EBF7F-E85C-498B-8108-75557CB130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D17549-35C1-43DE-A18E-F9EAD4AD09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11016B-DA71-48ED-BB11-8032AF3FB7B6}"/>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5" name="页脚占位符 4">
            <a:extLst>
              <a:ext uri="{FF2B5EF4-FFF2-40B4-BE49-F238E27FC236}">
                <a16:creationId xmlns:a16="http://schemas.microsoft.com/office/drawing/2014/main" id="{AC65556F-4A0B-4A8D-9319-C50AE6AE5E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BE57EC-371B-4D81-9249-76ED74FA7635}"/>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3665390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543A0-1212-4553-ADFC-8F294082D9A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008390D-AC35-45BE-A622-E67CAD4EEB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85B54C-5CA8-44B9-9B3E-CF8C46C37C2B}"/>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5" name="页脚占位符 4">
            <a:extLst>
              <a:ext uri="{FF2B5EF4-FFF2-40B4-BE49-F238E27FC236}">
                <a16:creationId xmlns:a16="http://schemas.microsoft.com/office/drawing/2014/main" id="{F7DB9A06-52B9-4907-A0A0-66E158C7B1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77A775-5A78-424E-BD7E-F331E4CFD529}"/>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1875433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99099-4A91-4E9D-8EC2-7F142ED87B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AE98D5-BA48-4101-BF1A-19080A14347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6FFE712-6094-455D-8AF1-7B954D552EE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55A059-D4F5-46CC-B2D7-06BAA7F9164C}"/>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6" name="页脚占位符 5">
            <a:extLst>
              <a:ext uri="{FF2B5EF4-FFF2-40B4-BE49-F238E27FC236}">
                <a16:creationId xmlns:a16="http://schemas.microsoft.com/office/drawing/2014/main" id="{14BC9091-CF15-4B4E-89BA-B35EDA5DD9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22E38F-5B96-40C5-A949-ABD203063013}"/>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3236164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563C8-4B48-4FC7-8D11-0EF5B6CF9B7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46BC3D-3418-415A-BB3A-AC80F4FF4F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2F933A-9166-40C8-98A8-51CFC3B885F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6F6D0EC-447B-401A-A931-036FF94107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6049CA-904E-4783-B168-2408890D77B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F804D6C-1C99-46F7-A2BD-E6D094835980}"/>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8" name="页脚占位符 7">
            <a:extLst>
              <a:ext uri="{FF2B5EF4-FFF2-40B4-BE49-F238E27FC236}">
                <a16:creationId xmlns:a16="http://schemas.microsoft.com/office/drawing/2014/main" id="{5DAF7C8F-8F82-4FCE-849D-BBB1D9ABADB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2BB2EA-A9AB-45EF-B1B6-8896663A66D0}"/>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111210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5F0D6-DD47-4758-9EC5-61AA0738A39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09326CB-AB7F-48D8-9B28-7813BDB83EA0}"/>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4" name="页脚占位符 3">
            <a:extLst>
              <a:ext uri="{FF2B5EF4-FFF2-40B4-BE49-F238E27FC236}">
                <a16:creationId xmlns:a16="http://schemas.microsoft.com/office/drawing/2014/main" id="{7FECED28-CE0E-47D5-B833-98AC311502A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91E1336-02E8-4E36-A14F-762C4C57E305}"/>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3335815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84D90C-B506-40CE-B587-655442B5AA5E}"/>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3" name="页脚占位符 2">
            <a:extLst>
              <a:ext uri="{FF2B5EF4-FFF2-40B4-BE49-F238E27FC236}">
                <a16:creationId xmlns:a16="http://schemas.microsoft.com/office/drawing/2014/main" id="{8ECC6F32-2B84-4BC3-9B9B-A4E32133F0B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7D230A-DC7C-498C-AC0A-104B205CB5DA}"/>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3473328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F867C-2201-4E20-A215-33BC43959C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6F0694-EE32-46CE-8937-232B71A36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6B3B6C-C349-4CEB-A3B6-C444ACDA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F3257AB-D155-4721-9156-CCE2375835B6}"/>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6" name="页脚占位符 5">
            <a:extLst>
              <a:ext uri="{FF2B5EF4-FFF2-40B4-BE49-F238E27FC236}">
                <a16:creationId xmlns:a16="http://schemas.microsoft.com/office/drawing/2014/main" id="{1B5C6E9E-D515-438B-818B-83BF45A8BB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F17346-6F42-4DAD-A4E2-B13706BEB7D0}"/>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1844536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75F26-6660-4335-AB2D-9C5CC358328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BBFD8F1-FB37-4E39-AFEC-8D73CB1546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9125AC9-374F-4C9F-BC1F-A1EECE5C9B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40CAFB8-7FCF-4329-9817-68FFE7729A71}"/>
              </a:ext>
            </a:extLst>
          </p:cNvPr>
          <p:cNvSpPr>
            <a:spLocks noGrp="1"/>
          </p:cNvSpPr>
          <p:nvPr>
            <p:ph type="dt" sz="half" idx="10"/>
          </p:nvPr>
        </p:nvSpPr>
        <p:spPr/>
        <p:txBody>
          <a:bodyPr/>
          <a:lstStyle/>
          <a:p>
            <a:fld id="{BF2B82B9-DEE7-45C0-8748-101D74018655}" type="datetimeFigureOut">
              <a:rPr lang="zh-CN" altLang="en-US" smtClean="0"/>
              <a:t>2023/10/31</a:t>
            </a:fld>
            <a:endParaRPr lang="zh-CN" altLang="en-US"/>
          </a:p>
        </p:txBody>
      </p:sp>
      <p:sp>
        <p:nvSpPr>
          <p:cNvPr id="6" name="页脚占位符 5">
            <a:extLst>
              <a:ext uri="{FF2B5EF4-FFF2-40B4-BE49-F238E27FC236}">
                <a16:creationId xmlns:a16="http://schemas.microsoft.com/office/drawing/2014/main" id="{955AA46E-F6E8-442D-BE13-5AE2D573CB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EB6C7D-3525-4D59-8E29-BFE75213E9AD}"/>
              </a:ext>
            </a:extLst>
          </p:cNvPr>
          <p:cNvSpPr>
            <a:spLocks noGrp="1"/>
          </p:cNvSpPr>
          <p:nvPr>
            <p:ph type="sldNum" sz="quarter" idx="12"/>
          </p:nvPr>
        </p:nvSpPr>
        <p:spPr/>
        <p:txBody>
          <a:body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4200700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72AB1E3-44AF-40CA-8D19-477273607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C08140D-A52F-4A16-83EF-9D8BDD0E18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951603-F137-4220-9965-4B720CD704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2B82B9-DEE7-45C0-8748-101D74018655}" type="datetimeFigureOut">
              <a:rPr lang="zh-CN" altLang="en-US" smtClean="0"/>
              <a:t>2023/10/31</a:t>
            </a:fld>
            <a:endParaRPr lang="zh-CN" altLang="en-US"/>
          </a:p>
        </p:txBody>
      </p:sp>
      <p:sp>
        <p:nvSpPr>
          <p:cNvPr id="5" name="页脚占位符 4">
            <a:extLst>
              <a:ext uri="{FF2B5EF4-FFF2-40B4-BE49-F238E27FC236}">
                <a16:creationId xmlns:a16="http://schemas.microsoft.com/office/drawing/2014/main" id="{E4274748-9D5D-4B53-9E9A-85BDF36EEC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1FE03E5-7A10-41B1-922C-6F2A5A9EA4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C0306-CCB0-48E0-AEF9-A951A2E049E9}" type="slidenum">
              <a:rPr lang="zh-CN" altLang="en-US" smtClean="0"/>
              <a:t>‹#›</a:t>
            </a:fld>
            <a:endParaRPr lang="zh-CN" altLang="en-US"/>
          </a:p>
        </p:txBody>
      </p:sp>
    </p:spTree>
    <p:extLst>
      <p:ext uri="{BB962C8B-B14F-4D97-AF65-F5344CB8AC3E}">
        <p14:creationId xmlns:p14="http://schemas.microsoft.com/office/powerpoint/2010/main" val="2656789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istill.pub/2017/feature-visualization/?ref=hackernoon.com"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8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3073"/>
          <p:cNvSpPr>
            <a:spLocks noGrp="1"/>
          </p:cNvSpPr>
          <p:nvPr>
            <p:ph type="ctrTitle"/>
          </p:nvPr>
        </p:nvSpPr>
        <p:spPr>
          <a:xfrm>
            <a:off x="2209800" y="2276921"/>
            <a:ext cx="7772400" cy="1470025"/>
          </a:xfrm>
        </p:spPr>
        <p:txBody>
          <a:bodyPr anchor="ctr" anchorCtr="0"/>
          <a:lstStyle/>
          <a:p>
            <a:r>
              <a:rPr lang="en-US" altLang="zh-CN" sz="4400" dirty="0">
                <a:latin typeface="Times New Roman" panose="02020603050405020304" charset="0"/>
              </a:rPr>
              <a:t>Neural network interpretability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F87E35F-5CB2-62F0-7D68-C29F1BABEC77}"/>
              </a:ext>
            </a:extLst>
          </p:cNvPr>
          <p:cNvPicPr>
            <a:picLocks noChangeAspect="1"/>
          </p:cNvPicPr>
          <p:nvPr/>
        </p:nvPicPr>
        <p:blipFill>
          <a:blip r:embed="rId2"/>
          <a:stretch>
            <a:fillRect/>
          </a:stretch>
        </p:blipFill>
        <p:spPr>
          <a:xfrm>
            <a:off x="0" y="1474625"/>
            <a:ext cx="12192000" cy="3731772"/>
          </a:xfrm>
          <a:prstGeom prst="rect">
            <a:avLst/>
          </a:prstGeom>
        </p:spPr>
      </p:pic>
      <p:sp>
        <p:nvSpPr>
          <p:cNvPr id="5" name="文本框 4">
            <a:extLst>
              <a:ext uri="{FF2B5EF4-FFF2-40B4-BE49-F238E27FC236}">
                <a16:creationId xmlns:a16="http://schemas.microsoft.com/office/drawing/2014/main" id="{D9640814-E955-0F3C-F77F-9A4B8520B19A}"/>
              </a:ext>
            </a:extLst>
          </p:cNvPr>
          <p:cNvSpPr txBox="1"/>
          <p:nvPr/>
        </p:nvSpPr>
        <p:spPr>
          <a:xfrm>
            <a:off x="481779" y="366330"/>
            <a:ext cx="5614221"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AI for Future</a:t>
            </a:r>
            <a:endParaRPr lang="zh-CN" altLang="en-US" sz="2800" b="1" dirty="0">
              <a:latin typeface="Cambria" panose="02040503050406030204" pitchFamily="18" charset="0"/>
            </a:endParaRPr>
          </a:p>
        </p:txBody>
      </p:sp>
    </p:spTree>
    <p:extLst>
      <p:ext uri="{BB962C8B-B14F-4D97-AF65-F5344CB8AC3E}">
        <p14:creationId xmlns:p14="http://schemas.microsoft.com/office/powerpoint/2010/main" val="331205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EEC441D-F49C-4D8A-9E6E-5F9934E2724C}"/>
              </a:ext>
            </a:extLst>
          </p:cNvPr>
          <p:cNvSpPr txBox="1"/>
          <p:nvPr/>
        </p:nvSpPr>
        <p:spPr>
          <a:xfrm>
            <a:off x="481779" y="366330"/>
            <a:ext cx="5614221"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More Reasons</a:t>
            </a:r>
            <a:endParaRPr lang="zh-CN" altLang="en-US" sz="2800" b="1" dirty="0">
              <a:latin typeface="Cambria" panose="02040503050406030204" pitchFamily="18" charset="0"/>
            </a:endParaRPr>
          </a:p>
        </p:txBody>
      </p:sp>
      <p:sp>
        <p:nvSpPr>
          <p:cNvPr id="7" name="文本框 6">
            <a:extLst>
              <a:ext uri="{FF2B5EF4-FFF2-40B4-BE49-F238E27FC236}">
                <a16:creationId xmlns:a16="http://schemas.microsoft.com/office/drawing/2014/main" id="{307D9096-7722-4407-A61F-4250EE890FF7}"/>
              </a:ext>
            </a:extLst>
          </p:cNvPr>
          <p:cNvSpPr txBox="1"/>
          <p:nvPr/>
        </p:nvSpPr>
        <p:spPr>
          <a:xfrm>
            <a:off x="481779" y="1283449"/>
            <a:ext cx="10882906" cy="261866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1. When the in-depth learning model undertakes tasks related to </a:t>
            </a:r>
            <a:r>
              <a:rPr lang="en-US" altLang="zh-CN" sz="2000" dirty="0">
                <a:solidFill>
                  <a:srgbClr val="FF0000"/>
                </a:solidFill>
                <a:latin typeface="Calibri" panose="020F0502020204030204" pitchFamily="34" charset="0"/>
                <a:cs typeface="Calibri" panose="020F0502020204030204" pitchFamily="34" charset="0"/>
              </a:rPr>
              <a:t>human personal safety</a:t>
            </a:r>
            <a:r>
              <a:rPr lang="en-US" altLang="zh-CN" sz="2000" dirty="0">
                <a:latin typeface="Calibri" panose="020F0502020204030204" pitchFamily="34" charset="0"/>
                <a:cs typeface="Calibri" panose="020F0502020204030204" pitchFamily="34" charset="0"/>
              </a:rPr>
              <a:t>, such as automatic driving, medical imaging, etc., if people cannot know what the in-depth model is based on to make decisions, even if the model is very effective, it may still cause serious security concerns and ethical and legal disputes, and a good explanatory nature will greatly increase the social recognition of the model.</a:t>
            </a:r>
          </a:p>
          <a:p>
            <a:pPr algn="just">
              <a:spcBef>
                <a:spcPts val="500"/>
              </a:spcBef>
            </a:pPr>
            <a:r>
              <a:rPr lang="en-US" altLang="zh-CN" sz="2000" dirty="0">
                <a:latin typeface="Calibri" panose="020F0502020204030204" pitchFamily="34" charset="0"/>
                <a:cs typeface="Calibri" panose="020F0502020204030204" pitchFamily="34" charset="0"/>
              </a:rPr>
              <a:t>2. The </a:t>
            </a:r>
            <a:r>
              <a:rPr lang="en-US" altLang="zh-CN" sz="2000" dirty="0">
                <a:solidFill>
                  <a:srgbClr val="FF0000"/>
                </a:solidFill>
                <a:latin typeface="Calibri" panose="020F0502020204030204" pitchFamily="34" charset="0"/>
                <a:cs typeface="Calibri" panose="020F0502020204030204" pitchFamily="34" charset="0"/>
              </a:rPr>
              <a:t>debugging of model performance </a:t>
            </a:r>
            <a:r>
              <a:rPr lang="en-US" altLang="zh-CN" sz="2000" dirty="0">
                <a:latin typeface="Calibri" panose="020F0502020204030204" pitchFamily="34" charset="0"/>
                <a:cs typeface="Calibri" panose="020F0502020204030204" pitchFamily="34" charset="0"/>
              </a:rPr>
              <a:t>may require interpretable participation. For example, the recommendation system often does not have a clear loss function as a measure, but if we can know what the model is pushed based on, we can know whether the model is effective.</a:t>
            </a:r>
          </a:p>
        </p:txBody>
      </p:sp>
      <p:sp>
        <p:nvSpPr>
          <p:cNvPr id="2" name="文本框 1">
            <a:extLst>
              <a:ext uri="{FF2B5EF4-FFF2-40B4-BE49-F238E27FC236}">
                <a16:creationId xmlns:a16="http://schemas.microsoft.com/office/drawing/2014/main" id="{BE8A193F-CBD1-1A50-F265-E81F40D510EC}"/>
              </a:ext>
            </a:extLst>
          </p:cNvPr>
          <p:cNvSpPr txBox="1"/>
          <p:nvPr/>
        </p:nvSpPr>
        <p:spPr>
          <a:xfrm>
            <a:off x="441585" y="3966294"/>
            <a:ext cx="10963294" cy="163121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3. </a:t>
            </a:r>
            <a:r>
              <a:rPr lang="en-US" altLang="zh-CN" sz="2000" dirty="0">
                <a:solidFill>
                  <a:srgbClr val="FF0000"/>
                </a:solidFill>
                <a:latin typeface="Calibri" panose="020F0502020204030204" pitchFamily="34" charset="0"/>
                <a:cs typeface="Calibri" panose="020F0502020204030204" pitchFamily="34" charset="0"/>
              </a:rPr>
              <a:t>Exploration of knowledge </a:t>
            </a:r>
            <a:r>
              <a:rPr lang="en-US" altLang="zh-CN" sz="2000" dirty="0">
                <a:latin typeface="Calibri" panose="020F0502020204030204" pitchFamily="34" charset="0"/>
                <a:cs typeface="Calibri" panose="020F0502020204030204" pitchFamily="34" charset="0"/>
              </a:rPr>
              <a:t>itself. For black box models such as neural networks, some problems may be solved well by modifying super parameters, but the internal mechanism of the model and the dependence of parameters are still unknown. Therefore, it is very valuable to explain the model whether from the perspective of exploring the generalization ability of the model or satisfying the human desire for knowledge.</a:t>
            </a:r>
          </a:p>
        </p:txBody>
      </p:sp>
    </p:spTree>
    <p:extLst>
      <p:ext uri="{BB962C8B-B14F-4D97-AF65-F5344CB8AC3E}">
        <p14:creationId xmlns:p14="http://schemas.microsoft.com/office/powerpoint/2010/main" val="390631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7F1951FD-0EF6-DD82-58AA-F25FA5DF6988}"/>
              </a:ext>
            </a:extLst>
          </p:cNvPr>
          <p:cNvSpPr>
            <a:spLocks noGrp="1"/>
          </p:cNvSpPr>
          <p:nvPr/>
        </p:nvSpPr>
        <p:spPr>
          <a:xfrm>
            <a:off x="1981200" y="2619068"/>
            <a:ext cx="8229600" cy="1143000"/>
          </a:xfrm>
          <a:prstGeom prst="rect">
            <a:avLst/>
          </a:prstGeom>
          <a:noFill/>
          <a:ln w="9525">
            <a:noFill/>
          </a:ln>
        </p:spPr>
        <p:txBody>
          <a:bodyPr anchor="ctr" anchorCtr="0"/>
          <a:lstStyle/>
          <a:p>
            <a:pPr algn="ctr"/>
            <a:r>
              <a:rPr lang="en-US" altLang="zh-CN" sz="4000" b="1" dirty="0">
                <a:latin typeface="Cambria" panose="02040503050406030204" pitchFamily="18" charset="0"/>
                <a:ea typeface="Cambria" panose="02040503050406030204" pitchFamily="18" charset="0"/>
              </a:rPr>
              <a:t>Types of interpretability</a:t>
            </a:r>
            <a:endParaRPr lang="zh-CN" altLang="en-US" sz="4000" b="1" dirty="0">
              <a:latin typeface="Cambria" panose="02040503050406030204" pitchFamily="18" charset="0"/>
            </a:endParaRPr>
          </a:p>
        </p:txBody>
      </p:sp>
    </p:spTree>
    <p:extLst>
      <p:ext uri="{BB962C8B-B14F-4D97-AF65-F5344CB8AC3E}">
        <p14:creationId xmlns:p14="http://schemas.microsoft.com/office/powerpoint/2010/main" val="360414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D71078F-C0A7-46A2-BF8C-0F2AE6187621}"/>
              </a:ext>
            </a:extLst>
          </p:cNvPr>
          <p:cNvGrpSpPr/>
          <p:nvPr/>
        </p:nvGrpSpPr>
        <p:grpSpPr>
          <a:xfrm>
            <a:off x="80386" y="51664"/>
            <a:ext cx="12192000" cy="732710"/>
            <a:chOff x="0" y="-7149"/>
            <a:chExt cx="12192000" cy="732710"/>
          </a:xfrm>
        </p:grpSpPr>
        <p:sp>
          <p:nvSpPr>
            <p:cNvPr id="3" name="矩形 2">
              <a:extLst>
                <a:ext uri="{FF2B5EF4-FFF2-40B4-BE49-F238E27FC236}">
                  <a16:creationId xmlns:a16="http://schemas.microsoft.com/office/drawing/2014/main" id="{FFB42374-0020-4918-BFF7-A753B5C6616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5EB4367-6927-4AEC-AA82-93BA682E5661}"/>
                </a:ext>
              </a:extLst>
            </p:cNvPr>
            <p:cNvSpPr txBox="1"/>
            <p:nvPr/>
          </p:nvSpPr>
          <p:spPr>
            <a:xfrm>
              <a:off x="251209" y="202341"/>
              <a:ext cx="5430107"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Types of interpretability</a:t>
              </a:r>
              <a:endParaRPr lang="zh-CN" altLang="en-US" sz="2800" b="1" dirty="0">
                <a:latin typeface="Cambria" panose="02040503050406030204" pitchFamily="18" charset="0"/>
              </a:endParaRPr>
            </a:p>
          </p:txBody>
        </p:sp>
      </p:grpSp>
      <p:sp>
        <p:nvSpPr>
          <p:cNvPr id="5" name="文本框 4">
            <a:extLst>
              <a:ext uri="{FF2B5EF4-FFF2-40B4-BE49-F238E27FC236}">
                <a16:creationId xmlns:a16="http://schemas.microsoft.com/office/drawing/2014/main" id="{615F1532-D08B-4BA8-ADD6-48C32CEC2C57}"/>
              </a:ext>
            </a:extLst>
          </p:cNvPr>
          <p:cNvSpPr txBox="1"/>
          <p:nvPr/>
        </p:nvSpPr>
        <p:spPr>
          <a:xfrm>
            <a:off x="396357" y="1102019"/>
            <a:ext cx="11003647" cy="2923877"/>
          </a:xfrm>
          <a:prstGeom prst="rect">
            <a:avLst/>
          </a:prstGeom>
          <a:noFill/>
        </p:spPr>
        <p:txBody>
          <a:bodyPr wrap="square" rtlCol="0">
            <a:spAutoFit/>
          </a:bodyPr>
          <a:lstStyle/>
          <a:p>
            <a:pPr marL="457200" indent="-457200" algn="just">
              <a:buAutoNum type="arabicPeriod"/>
            </a:pPr>
            <a:r>
              <a:rPr lang="en-US" altLang="zh-CN" sz="2400" b="1" dirty="0" err="1">
                <a:latin typeface="Calibri" panose="020F0502020204030204" pitchFamily="34" charset="0"/>
                <a:cs typeface="Calibri" panose="020F0502020204030204" pitchFamily="34" charset="0"/>
              </a:rPr>
              <a:t>Intrinsical</a:t>
            </a:r>
            <a:r>
              <a:rPr lang="en-US" altLang="zh-CN" sz="2400" b="1" dirty="0">
                <a:latin typeface="Calibri" panose="020F0502020204030204" pitchFamily="34" charset="0"/>
                <a:cs typeface="Calibri" panose="020F0502020204030204" pitchFamily="34" charset="0"/>
              </a:rPr>
              <a:t>, Post-hoc, or Active</a:t>
            </a:r>
          </a:p>
          <a:p>
            <a:pPr algn="just"/>
            <a:endParaRPr lang="en-US" altLang="zh-CN" sz="2000" b="1"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l"/>
            </a:pPr>
            <a:r>
              <a:rPr lang="en-US" altLang="zh-CN" sz="2000" dirty="0" err="1">
                <a:solidFill>
                  <a:srgbClr val="FF0000"/>
                </a:solidFill>
                <a:latin typeface="Calibri" panose="020F0502020204030204" pitchFamily="34" charset="0"/>
                <a:cs typeface="Calibri" panose="020F0502020204030204" pitchFamily="34" charset="0"/>
              </a:rPr>
              <a:t>Intrinsical</a:t>
            </a:r>
            <a:r>
              <a:rPr lang="en-US" altLang="zh-CN" sz="2000" dirty="0">
                <a:solidFill>
                  <a:srgbClr val="FF0000"/>
                </a:solidFill>
                <a:latin typeface="Calibri" panose="020F0502020204030204" pitchFamily="34" charset="0"/>
                <a:cs typeface="Calibri" panose="020F0502020204030204" pitchFamily="34" charset="0"/>
              </a:rPr>
              <a:t> interpretability </a:t>
            </a:r>
            <a:r>
              <a:rPr lang="en-US" altLang="zh-CN" sz="2000" dirty="0">
                <a:latin typeface="Calibri" panose="020F0502020204030204" pitchFamily="34" charset="0"/>
                <a:cs typeface="Calibri" panose="020F0502020204030204" pitchFamily="34" charset="0"/>
              </a:rPr>
              <a:t>means that the model can be explained directly, usually for simple models, such as single-layer perceptron.</a:t>
            </a:r>
          </a:p>
          <a:p>
            <a:pPr marL="342900" indent="-342900" algn="just">
              <a:buFont typeface="Wingdings" panose="05000000000000000000" pitchFamily="2" charset="2"/>
              <a:buChar char="l"/>
            </a:pPr>
            <a:r>
              <a:rPr lang="en-US" altLang="zh-CN" sz="2000" dirty="0">
                <a:solidFill>
                  <a:srgbClr val="FF0000"/>
                </a:solidFill>
                <a:latin typeface="Calibri" panose="020F0502020204030204" pitchFamily="34" charset="0"/>
                <a:cs typeface="Calibri" panose="020F0502020204030204" pitchFamily="34" charset="0"/>
              </a:rPr>
              <a:t>Post-hoc (Passive) interpretability </a:t>
            </a:r>
            <a:r>
              <a:rPr lang="en-US" altLang="zh-CN" sz="2000" dirty="0">
                <a:latin typeface="Calibri" panose="020F0502020204030204" pitchFamily="34" charset="0"/>
                <a:cs typeface="Calibri" panose="020F0502020204030204" pitchFamily="34" charset="0"/>
              </a:rPr>
              <a:t>refers to the use of various interpretation methods after model training, independent of the model.</a:t>
            </a:r>
          </a:p>
          <a:p>
            <a:pPr marL="342900" indent="-342900" algn="just">
              <a:buFont typeface="Wingdings" panose="05000000000000000000" pitchFamily="2" charset="2"/>
              <a:buChar char="l"/>
            </a:pPr>
            <a:r>
              <a:rPr lang="en-US" altLang="zh-CN" sz="2000" dirty="0">
                <a:solidFill>
                  <a:srgbClr val="FF0000"/>
                </a:solidFill>
                <a:latin typeface="Calibri" panose="020F0502020204030204" pitchFamily="34" charset="0"/>
                <a:cs typeface="Calibri" panose="020F0502020204030204" pitchFamily="34" charset="0"/>
              </a:rPr>
              <a:t>Active interpretability </a:t>
            </a:r>
            <a:r>
              <a:rPr lang="en-US" altLang="zh-CN" sz="2000" dirty="0">
                <a:latin typeface="Calibri" panose="020F0502020204030204" pitchFamily="34" charset="0"/>
                <a:cs typeface="Calibri" panose="020F0502020204030204" pitchFamily="34" charset="0"/>
              </a:rPr>
              <a:t>refers to actively change the network architecture or training process for better interpretability.</a:t>
            </a:r>
          </a:p>
          <a:p>
            <a:pPr marL="342900" indent="-342900" algn="just">
              <a:buFont typeface="Wingdings" panose="05000000000000000000" pitchFamily="2" charset="2"/>
              <a:buChar char="l"/>
            </a:pPr>
            <a:endParaRPr lang="en-US" altLang="zh-CN" sz="2000" dirty="0">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BE269304-954F-AD86-AA02-01378ECE1AB2}"/>
              </a:ext>
            </a:extLst>
          </p:cNvPr>
          <p:cNvPicPr>
            <a:picLocks noChangeAspect="1"/>
          </p:cNvPicPr>
          <p:nvPr/>
        </p:nvPicPr>
        <p:blipFill>
          <a:blip r:embed="rId2"/>
          <a:stretch>
            <a:fillRect/>
          </a:stretch>
        </p:blipFill>
        <p:spPr>
          <a:xfrm>
            <a:off x="763354" y="3808362"/>
            <a:ext cx="4645243" cy="2504323"/>
          </a:xfrm>
          <a:prstGeom prst="rect">
            <a:avLst/>
          </a:prstGeom>
        </p:spPr>
      </p:pic>
      <p:pic>
        <p:nvPicPr>
          <p:cNvPr id="11" name="图片 10">
            <a:extLst>
              <a:ext uri="{FF2B5EF4-FFF2-40B4-BE49-F238E27FC236}">
                <a16:creationId xmlns:a16="http://schemas.microsoft.com/office/drawing/2014/main" id="{8A57C1A9-6964-9DD1-E5BF-C70537C6FE8C}"/>
              </a:ext>
            </a:extLst>
          </p:cNvPr>
          <p:cNvPicPr>
            <a:picLocks noChangeAspect="1"/>
          </p:cNvPicPr>
          <p:nvPr/>
        </p:nvPicPr>
        <p:blipFill>
          <a:blip r:embed="rId3"/>
          <a:stretch>
            <a:fillRect/>
          </a:stretch>
        </p:blipFill>
        <p:spPr>
          <a:xfrm>
            <a:off x="6205882" y="3813906"/>
            <a:ext cx="4147485" cy="2634518"/>
          </a:xfrm>
          <a:prstGeom prst="rect">
            <a:avLst/>
          </a:prstGeom>
        </p:spPr>
      </p:pic>
    </p:spTree>
    <p:extLst>
      <p:ext uri="{BB962C8B-B14F-4D97-AF65-F5344CB8AC3E}">
        <p14:creationId xmlns:p14="http://schemas.microsoft.com/office/powerpoint/2010/main" val="130883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D71078F-C0A7-46A2-BF8C-0F2AE6187621}"/>
              </a:ext>
            </a:extLst>
          </p:cNvPr>
          <p:cNvGrpSpPr/>
          <p:nvPr/>
        </p:nvGrpSpPr>
        <p:grpSpPr>
          <a:xfrm>
            <a:off x="80386" y="51664"/>
            <a:ext cx="12192000" cy="732710"/>
            <a:chOff x="0" y="-7149"/>
            <a:chExt cx="12192000" cy="732710"/>
          </a:xfrm>
        </p:grpSpPr>
        <p:sp>
          <p:nvSpPr>
            <p:cNvPr id="3" name="矩形 2">
              <a:extLst>
                <a:ext uri="{FF2B5EF4-FFF2-40B4-BE49-F238E27FC236}">
                  <a16:creationId xmlns:a16="http://schemas.microsoft.com/office/drawing/2014/main" id="{FFB42374-0020-4918-BFF7-A753B5C6616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5EB4367-6927-4AEC-AA82-93BA682E5661}"/>
                </a:ext>
              </a:extLst>
            </p:cNvPr>
            <p:cNvSpPr txBox="1"/>
            <p:nvPr/>
          </p:nvSpPr>
          <p:spPr>
            <a:xfrm>
              <a:off x="251209" y="202341"/>
              <a:ext cx="5430107"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Types of interpretability</a:t>
              </a:r>
              <a:endParaRPr lang="zh-CN" altLang="en-US" sz="2800" b="1" dirty="0">
                <a:latin typeface="Cambria" panose="02040503050406030204" pitchFamily="18" charset="0"/>
              </a:endParaRPr>
            </a:p>
          </p:txBody>
        </p:sp>
      </p:grpSp>
      <p:sp>
        <p:nvSpPr>
          <p:cNvPr id="5" name="文本框 4">
            <a:extLst>
              <a:ext uri="{FF2B5EF4-FFF2-40B4-BE49-F238E27FC236}">
                <a16:creationId xmlns:a16="http://schemas.microsoft.com/office/drawing/2014/main" id="{615F1532-D08B-4BA8-ADD6-48C32CEC2C57}"/>
              </a:ext>
            </a:extLst>
          </p:cNvPr>
          <p:cNvSpPr txBox="1"/>
          <p:nvPr/>
        </p:nvSpPr>
        <p:spPr>
          <a:xfrm>
            <a:off x="538073" y="1121684"/>
            <a:ext cx="10395398" cy="4462760"/>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2. According to output of interpretation method</a:t>
            </a:r>
          </a:p>
          <a:p>
            <a:pPr algn="just"/>
            <a:endParaRPr lang="en-US" altLang="zh-CN" sz="2000" b="1"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l"/>
            </a:pPr>
            <a:r>
              <a:rPr lang="en-US" altLang="zh-CN" sz="2000" dirty="0">
                <a:solidFill>
                  <a:srgbClr val="FF0000"/>
                </a:solidFill>
                <a:latin typeface="Calibri" panose="020F0502020204030204" pitchFamily="34" charset="0"/>
                <a:cs typeface="Calibri" panose="020F0502020204030204" pitchFamily="34" charset="0"/>
              </a:rPr>
              <a:t>Examples </a:t>
            </a:r>
          </a:p>
          <a:p>
            <a:pPr algn="just"/>
            <a:r>
              <a:rPr lang="en-US" altLang="zh-CN" sz="2000" dirty="0">
                <a:solidFill>
                  <a:srgbClr val="FF0000"/>
                </a:solidFill>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Provide example(s) which may be considered similar or as prototype(s)</a:t>
            </a:r>
          </a:p>
          <a:p>
            <a:pPr marL="342900" indent="-342900" algn="just">
              <a:buFont typeface="Wingdings" panose="05000000000000000000" pitchFamily="2" charset="2"/>
              <a:buChar char="l"/>
            </a:pPr>
            <a:r>
              <a:rPr lang="en-US" altLang="zh-CN" sz="2000" dirty="0">
                <a:solidFill>
                  <a:srgbClr val="FF0000"/>
                </a:solidFill>
                <a:latin typeface="Calibri" panose="020F0502020204030204" pitchFamily="34" charset="0"/>
                <a:cs typeface="Calibri" panose="020F0502020204030204" pitchFamily="34" charset="0"/>
              </a:rPr>
              <a:t>Attributions </a:t>
            </a:r>
          </a:p>
          <a:p>
            <a:pPr algn="just"/>
            <a:r>
              <a:rPr lang="en-US" altLang="zh-CN" sz="2000" dirty="0">
                <a:solidFill>
                  <a:srgbClr val="FF0000"/>
                </a:solidFill>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Assign credit (or blame) to the input features (e.g. feature importance, saliency masks)</a:t>
            </a:r>
          </a:p>
          <a:p>
            <a:pPr marL="342900" indent="-342900" algn="just">
              <a:buFont typeface="Wingdings" panose="05000000000000000000" pitchFamily="2" charset="2"/>
              <a:buChar char="l"/>
            </a:pPr>
            <a:r>
              <a:rPr lang="en-US" altLang="zh-CN" sz="2000" dirty="0">
                <a:solidFill>
                  <a:srgbClr val="FF0000"/>
                </a:solidFill>
                <a:latin typeface="Calibri" panose="020F0502020204030204" pitchFamily="34" charset="0"/>
                <a:cs typeface="Calibri" panose="020F0502020204030204" pitchFamily="34" charset="0"/>
              </a:rPr>
              <a:t>Hidden semantics</a:t>
            </a:r>
          </a:p>
          <a:p>
            <a:pPr algn="just"/>
            <a:r>
              <a:rPr lang="en-US" altLang="zh-CN" sz="2000" dirty="0">
                <a:solidFill>
                  <a:srgbClr val="FF0000"/>
                </a:solidFill>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Make sense of certain hidden neurons/layers</a:t>
            </a:r>
          </a:p>
          <a:p>
            <a:pPr marL="342900" indent="-342900" algn="just">
              <a:buFont typeface="Wingdings" panose="05000000000000000000" pitchFamily="2" charset="2"/>
              <a:buChar char="l"/>
            </a:pPr>
            <a:r>
              <a:rPr lang="en-US" altLang="zh-CN" sz="2000" dirty="0">
                <a:solidFill>
                  <a:srgbClr val="FF0000"/>
                </a:solidFill>
                <a:latin typeface="Calibri" panose="020F0502020204030204" pitchFamily="34" charset="0"/>
                <a:cs typeface="Calibri" panose="020F0502020204030204" pitchFamily="34" charset="0"/>
              </a:rPr>
              <a:t>Rules </a:t>
            </a:r>
          </a:p>
          <a:p>
            <a:pPr algn="just"/>
            <a:r>
              <a:rPr lang="en-US" altLang="zh-CN" sz="2000" dirty="0">
                <a:solidFill>
                  <a:srgbClr val="FF0000"/>
                </a:solidFill>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Approximate the black box model with an interpretable model, such as decision trees, rule sets and other rule formats. </a:t>
            </a:r>
          </a:p>
          <a:p>
            <a:pPr algn="just"/>
            <a:r>
              <a:rPr lang="en-US" altLang="zh-CN" sz="2000" dirty="0">
                <a:latin typeface="Calibri" panose="020F0502020204030204" pitchFamily="34" charset="0"/>
                <a:cs typeface="Calibri" panose="020F0502020204030204" pitchFamily="34" charset="0"/>
              </a:rPr>
              <a:t>       For example, you can directly use various decision tree learning algorithms, such as CART and C4.5, to fit the input and output of a network</a:t>
            </a:r>
          </a:p>
          <a:p>
            <a:pPr marL="342900" indent="-342900" algn="just">
              <a:buFont typeface="Wingdings" panose="05000000000000000000" pitchFamily="2" charset="2"/>
              <a:buChar char="l"/>
            </a:pPr>
            <a:endParaRPr lang="en-US" altLang="zh-C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8772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D71078F-C0A7-46A2-BF8C-0F2AE6187621}"/>
              </a:ext>
            </a:extLst>
          </p:cNvPr>
          <p:cNvGrpSpPr/>
          <p:nvPr/>
        </p:nvGrpSpPr>
        <p:grpSpPr>
          <a:xfrm>
            <a:off x="381836" y="262679"/>
            <a:ext cx="8565519" cy="646916"/>
            <a:chOff x="0" y="-7149"/>
            <a:chExt cx="12192000" cy="646916"/>
          </a:xfrm>
        </p:grpSpPr>
        <p:sp>
          <p:nvSpPr>
            <p:cNvPr id="3" name="矩形 2">
              <a:extLst>
                <a:ext uri="{FF2B5EF4-FFF2-40B4-BE49-F238E27FC236}">
                  <a16:creationId xmlns:a16="http://schemas.microsoft.com/office/drawing/2014/main" id="{FFB42374-0020-4918-BFF7-A753B5C6616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5EB4367-6927-4AEC-AA82-93BA682E5661}"/>
                </a:ext>
              </a:extLst>
            </p:cNvPr>
            <p:cNvSpPr txBox="1"/>
            <p:nvPr/>
          </p:nvSpPr>
          <p:spPr>
            <a:xfrm>
              <a:off x="127817" y="116547"/>
              <a:ext cx="7053952"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Types of interpretability</a:t>
              </a:r>
              <a:endParaRPr lang="zh-CN" altLang="en-US" sz="2800" b="1" dirty="0">
                <a:latin typeface="Cambria" panose="02040503050406030204" pitchFamily="18" charset="0"/>
              </a:endParaRPr>
            </a:p>
          </p:txBody>
        </p:sp>
      </p:grpSp>
      <p:sp>
        <p:nvSpPr>
          <p:cNvPr id="5" name="文本框 4">
            <a:extLst>
              <a:ext uri="{FF2B5EF4-FFF2-40B4-BE49-F238E27FC236}">
                <a16:creationId xmlns:a16="http://schemas.microsoft.com/office/drawing/2014/main" id="{615F1532-D08B-4BA8-ADD6-48C32CEC2C57}"/>
              </a:ext>
            </a:extLst>
          </p:cNvPr>
          <p:cNvSpPr txBox="1"/>
          <p:nvPr/>
        </p:nvSpPr>
        <p:spPr>
          <a:xfrm>
            <a:off x="522513" y="1215525"/>
            <a:ext cx="10621109" cy="3293209"/>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3. Model specific or model independent</a:t>
            </a:r>
          </a:p>
          <a:p>
            <a:pPr algn="just"/>
            <a:endParaRPr lang="en-US" altLang="zh-CN" sz="2400" b="1"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l"/>
            </a:pPr>
            <a:r>
              <a:rPr lang="en-US" altLang="zh-CN" sz="2000" dirty="0">
                <a:solidFill>
                  <a:srgbClr val="FF0000"/>
                </a:solidFill>
                <a:latin typeface="Calibri" panose="020F0502020204030204" pitchFamily="34" charset="0"/>
                <a:cs typeface="Calibri" panose="020F0502020204030204" pitchFamily="34" charset="0"/>
              </a:rPr>
              <a:t>Model Specific</a:t>
            </a:r>
          </a:p>
          <a:p>
            <a:pPr algn="just"/>
            <a:r>
              <a:rPr lang="en-US" altLang="zh-CN" sz="2000" dirty="0">
                <a:latin typeface="Calibri" panose="020F0502020204030204" pitchFamily="34" charset="0"/>
                <a:cs typeface="Calibri" panose="020F0502020204030204" pitchFamily="34" charset="0"/>
              </a:rPr>
              <a:t>      For example, feature map visualization can only be used for neural network models;</a:t>
            </a:r>
          </a:p>
          <a:p>
            <a:pPr algn="just"/>
            <a:endParaRPr lang="en-US" altLang="zh-CN" sz="20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l"/>
            </a:pPr>
            <a:r>
              <a:rPr lang="en-US" altLang="zh-CN" sz="2000" dirty="0">
                <a:solidFill>
                  <a:srgbClr val="FF0000"/>
                </a:solidFill>
                <a:latin typeface="Calibri" panose="020F0502020204030204" pitchFamily="34" charset="0"/>
                <a:cs typeface="Calibri" panose="020F0502020204030204" pitchFamily="34" charset="0"/>
              </a:rPr>
              <a:t>Model independent</a:t>
            </a:r>
          </a:p>
          <a:p>
            <a:pPr algn="just"/>
            <a:r>
              <a:rPr lang="en-US" altLang="zh-CN" sz="2000" dirty="0">
                <a:latin typeface="Calibri" panose="020F0502020204030204" pitchFamily="34" charset="0"/>
                <a:cs typeface="Calibri" panose="020F0502020204030204" pitchFamily="34" charset="0"/>
              </a:rPr>
              <a:t>      The relationship analysis of input and output can be applied to almost all prediction models. The method of using feature dimensionality reduction, principal component analysis and other technologies to study the input and output of neural networks belongs to model independent interpretation technology, and students can learn by themselves.</a:t>
            </a:r>
          </a:p>
        </p:txBody>
      </p:sp>
    </p:spTree>
    <p:extLst>
      <p:ext uri="{BB962C8B-B14F-4D97-AF65-F5344CB8AC3E}">
        <p14:creationId xmlns:p14="http://schemas.microsoft.com/office/powerpoint/2010/main" val="143753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D71078F-C0A7-46A2-BF8C-0F2AE6187621}"/>
              </a:ext>
            </a:extLst>
          </p:cNvPr>
          <p:cNvGrpSpPr/>
          <p:nvPr/>
        </p:nvGrpSpPr>
        <p:grpSpPr>
          <a:xfrm>
            <a:off x="381836" y="262679"/>
            <a:ext cx="8565519" cy="646916"/>
            <a:chOff x="0" y="-7149"/>
            <a:chExt cx="12192000" cy="646916"/>
          </a:xfrm>
        </p:grpSpPr>
        <p:sp>
          <p:nvSpPr>
            <p:cNvPr id="3" name="矩形 2">
              <a:extLst>
                <a:ext uri="{FF2B5EF4-FFF2-40B4-BE49-F238E27FC236}">
                  <a16:creationId xmlns:a16="http://schemas.microsoft.com/office/drawing/2014/main" id="{FFB42374-0020-4918-BFF7-A753B5C6616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5EB4367-6927-4AEC-AA82-93BA682E5661}"/>
                </a:ext>
              </a:extLst>
            </p:cNvPr>
            <p:cNvSpPr txBox="1"/>
            <p:nvPr/>
          </p:nvSpPr>
          <p:spPr>
            <a:xfrm>
              <a:off x="127817" y="116547"/>
              <a:ext cx="7053952"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Types of interpretability</a:t>
              </a:r>
              <a:endParaRPr lang="zh-CN" altLang="en-US" sz="2800" b="1" dirty="0">
                <a:latin typeface="Cambria" panose="02040503050406030204" pitchFamily="18" charset="0"/>
              </a:endParaRPr>
            </a:p>
          </p:txBody>
        </p:sp>
      </p:grpSp>
      <p:sp>
        <p:nvSpPr>
          <p:cNvPr id="5" name="文本框 4">
            <a:extLst>
              <a:ext uri="{FF2B5EF4-FFF2-40B4-BE49-F238E27FC236}">
                <a16:creationId xmlns:a16="http://schemas.microsoft.com/office/drawing/2014/main" id="{615F1532-D08B-4BA8-ADD6-48C32CEC2C57}"/>
              </a:ext>
            </a:extLst>
          </p:cNvPr>
          <p:cNvSpPr txBox="1"/>
          <p:nvPr/>
        </p:nvSpPr>
        <p:spPr>
          <a:xfrm>
            <a:off x="561842" y="1363009"/>
            <a:ext cx="10621109" cy="4770537"/>
          </a:xfrm>
          <a:prstGeom prst="rect">
            <a:avLst/>
          </a:prstGeom>
          <a:noFill/>
        </p:spPr>
        <p:txBody>
          <a:bodyPr wrap="square" rtlCol="0">
            <a:spAutoFit/>
          </a:bodyPr>
          <a:lstStyle/>
          <a:p>
            <a:pPr algn="just"/>
            <a:r>
              <a:rPr lang="en-US" altLang="zh-CN" sz="2400" b="1" dirty="0">
                <a:latin typeface="Calibri" panose="020F0502020204030204" pitchFamily="34" charset="0"/>
                <a:cs typeface="Calibri" panose="020F0502020204030204" pitchFamily="34" charset="0"/>
              </a:rPr>
              <a:t>4. Local or Global</a:t>
            </a:r>
          </a:p>
          <a:p>
            <a:pPr algn="just"/>
            <a:endParaRPr lang="en-US" altLang="zh-CN" sz="2000" b="1" dirty="0">
              <a:solidFill>
                <a:srgbClr val="FF0000"/>
              </a:solidFill>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l"/>
            </a:pPr>
            <a:r>
              <a:rPr lang="en-US" altLang="zh-CN" sz="2000" b="1" dirty="0">
                <a:solidFill>
                  <a:srgbClr val="FF0000"/>
                </a:solidFill>
                <a:latin typeface="Calibri" panose="020F0502020204030204" pitchFamily="34" charset="0"/>
                <a:cs typeface="Calibri" panose="020F0502020204030204" pitchFamily="34" charset="0"/>
              </a:rPr>
              <a:t>Local</a:t>
            </a:r>
            <a:r>
              <a:rPr lang="en-US" altLang="zh-CN" sz="2000" dirty="0"/>
              <a:t> </a:t>
            </a:r>
          </a:p>
          <a:p>
            <a:pPr algn="just"/>
            <a:r>
              <a:rPr lang="en-US" altLang="zh-CN" sz="2000" dirty="0"/>
              <a:t>     </a:t>
            </a:r>
            <a:r>
              <a:rPr lang="en-US" altLang="zh-CN" sz="2000" dirty="0">
                <a:latin typeface="Calibri" panose="020F0502020204030204" pitchFamily="34" charset="0"/>
                <a:cs typeface="Calibri" panose="020F0502020204030204" pitchFamily="34" charset="0"/>
              </a:rPr>
              <a:t>Explain network’s predictions on individual samples (e.g. a saliency mask for an input image)</a:t>
            </a:r>
          </a:p>
          <a:p>
            <a:pPr algn="just"/>
            <a:endParaRPr lang="en-US" altLang="zh-CN" sz="20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l"/>
            </a:pPr>
            <a:r>
              <a:rPr lang="en-US" altLang="zh-CN" sz="2000" b="1" dirty="0">
                <a:solidFill>
                  <a:srgbClr val="FF0000"/>
                </a:solidFill>
                <a:latin typeface="Calibri" panose="020F0502020204030204" pitchFamily="34" charset="0"/>
                <a:cs typeface="Calibri" panose="020F0502020204030204" pitchFamily="34" charset="0"/>
              </a:rPr>
              <a:t>Semi-Local</a:t>
            </a:r>
            <a:r>
              <a:rPr lang="en-US" altLang="zh-CN" sz="2000" dirty="0"/>
              <a:t> </a:t>
            </a:r>
          </a:p>
          <a:p>
            <a:pPr algn="just"/>
            <a:r>
              <a:rPr lang="en-US" altLang="zh-CN" sz="2000" dirty="0"/>
              <a:t>     </a:t>
            </a:r>
            <a:r>
              <a:rPr lang="en-US" altLang="zh-CN" sz="2000" dirty="0">
                <a:latin typeface="Calibri" panose="020F0502020204030204" pitchFamily="34" charset="0"/>
                <a:cs typeface="Calibri" panose="020F0502020204030204" pitchFamily="34" charset="0"/>
              </a:rPr>
              <a:t>In between, for example, explain a group of similar inputs together</a:t>
            </a:r>
          </a:p>
          <a:p>
            <a:pPr algn="just"/>
            <a:endParaRPr lang="en-US" altLang="zh-CN" sz="20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l"/>
            </a:pPr>
            <a:r>
              <a:rPr lang="en-US" altLang="zh-CN" sz="2000" b="1" dirty="0">
                <a:solidFill>
                  <a:srgbClr val="FF0000"/>
                </a:solidFill>
                <a:latin typeface="Calibri" panose="020F0502020204030204" pitchFamily="34" charset="0"/>
                <a:cs typeface="Calibri" panose="020F0502020204030204" pitchFamily="34" charset="0"/>
              </a:rPr>
              <a:t>Global</a:t>
            </a:r>
            <a:endParaRPr lang="en-US" altLang="zh-CN" sz="2000" dirty="0"/>
          </a:p>
          <a:p>
            <a:pPr algn="just"/>
            <a:r>
              <a:rPr lang="en-US" altLang="zh-CN" sz="2000" dirty="0"/>
              <a:t>     </a:t>
            </a:r>
            <a:r>
              <a:rPr lang="en-US" altLang="zh-CN" sz="2000" dirty="0">
                <a:latin typeface="Calibri" panose="020F0502020204030204" pitchFamily="34" charset="0"/>
                <a:cs typeface="Calibri" panose="020F0502020204030204" pitchFamily="34" charset="0"/>
              </a:rPr>
              <a:t>Explain the network as a whole (e.g. a set of rules/a decision tree)</a:t>
            </a:r>
          </a:p>
          <a:p>
            <a:pPr algn="just"/>
            <a:endParaRPr lang="en-US" altLang="zh-CN" sz="2000" dirty="0">
              <a:latin typeface="Calibri" panose="020F0502020204030204" pitchFamily="34" charset="0"/>
              <a:cs typeface="Calibri" panose="020F0502020204030204" pitchFamily="34" charset="0"/>
            </a:endParaRPr>
          </a:p>
          <a:p>
            <a:pPr algn="just"/>
            <a:endParaRPr lang="en-US" altLang="zh-CN" sz="2000" dirty="0">
              <a:latin typeface="Calibri" panose="020F0502020204030204" pitchFamily="34" charset="0"/>
              <a:cs typeface="Calibri" panose="020F0502020204030204" pitchFamily="34" charset="0"/>
            </a:endParaRPr>
          </a:p>
          <a:p>
            <a:pPr algn="just"/>
            <a:endParaRPr lang="en-US" altLang="zh-CN" sz="2000" dirty="0">
              <a:latin typeface="Calibri" panose="020F0502020204030204" pitchFamily="34" charset="0"/>
              <a:cs typeface="Calibri" panose="020F0502020204030204" pitchFamily="34" charset="0"/>
            </a:endParaRPr>
          </a:p>
          <a:p>
            <a:pPr algn="just"/>
            <a:endParaRPr lang="en-US" altLang="zh-CN" sz="2000" dirty="0">
              <a:latin typeface="Calibri" panose="020F0502020204030204" pitchFamily="34" charset="0"/>
              <a:cs typeface="Calibri" panose="020F0502020204030204" pitchFamily="34" charset="0"/>
            </a:endParaRPr>
          </a:p>
          <a:p>
            <a:pPr algn="just"/>
            <a:endParaRPr lang="en-US" altLang="zh-C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671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70195D-B4C9-E311-CFE1-BC82F12860B2}"/>
              </a:ext>
            </a:extLst>
          </p:cNvPr>
          <p:cNvPicPr>
            <a:picLocks noChangeAspect="1"/>
          </p:cNvPicPr>
          <p:nvPr/>
        </p:nvPicPr>
        <p:blipFill>
          <a:blip r:embed="rId2"/>
          <a:stretch>
            <a:fillRect/>
          </a:stretch>
        </p:blipFill>
        <p:spPr>
          <a:xfrm>
            <a:off x="0" y="983595"/>
            <a:ext cx="12192000" cy="5382421"/>
          </a:xfrm>
          <a:prstGeom prst="rect">
            <a:avLst/>
          </a:prstGeom>
        </p:spPr>
      </p:pic>
      <p:grpSp>
        <p:nvGrpSpPr>
          <p:cNvPr id="8" name="组合 7">
            <a:extLst>
              <a:ext uri="{FF2B5EF4-FFF2-40B4-BE49-F238E27FC236}">
                <a16:creationId xmlns:a16="http://schemas.microsoft.com/office/drawing/2014/main" id="{6B30C75B-691E-B7AF-29AE-8B5BCD1EECF4}"/>
              </a:ext>
            </a:extLst>
          </p:cNvPr>
          <p:cNvGrpSpPr/>
          <p:nvPr/>
        </p:nvGrpSpPr>
        <p:grpSpPr>
          <a:xfrm>
            <a:off x="303178" y="90873"/>
            <a:ext cx="8565519" cy="646916"/>
            <a:chOff x="0" y="-7149"/>
            <a:chExt cx="12192000" cy="646916"/>
          </a:xfrm>
        </p:grpSpPr>
        <p:sp>
          <p:nvSpPr>
            <p:cNvPr id="9" name="矩形 8">
              <a:extLst>
                <a:ext uri="{FF2B5EF4-FFF2-40B4-BE49-F238E27FC236}">
                  <a16:creationId xmlns:a16="http://schemas.microsoft.com/office/drawing/2014/main" id="{16F37006-7AF5-4D82-5E1E-84F0C5526C8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E987CA9-6DE0-F7A7-D5C1-47CD591A5299}"/>
                </a:ext>
              </a:extLst>
            </p:cNvPr>
            <p:cNvSpPr txBox="1"/>
            <p:nvPr/>
          </p:nvSpPr>
          <p:spPr>
            <a:xfrm>
              <a:off x="127817" y="116547"/>
              <a:ext cx="7053952" cy="523220"/>
            </a:xfrm>
            <a:prstGeom prst="rect">
              <a:avLst/>
            </a:prstGeom>
            <a:noFill/>
          </p:spPr>
          <p:txBody>
            <a:bodyPr wrap="square" rtlCol="0">
              <a:spAutoFit/>
            </a:bodyPr>
            <a:lstStyle/>
            <a:p>
              <a:r>
                <a:rPr lang="en-US" altLang="zh-CN" sz="2800" b="1" dirty="0">
                  <a:latin typeface="Cambria" panose="02040503050406030204" pitchFamily="18" charset="0"/>
                </a:rPr>
                <a:t>Taxonomy</a:t>
              </a:r>
              <a:endParaRPr lang="zh-CN" altLang="en-US" sz="2800" b="1" dirty="0">
                <a:latin typeface="Cambria" panose="02040503050406030204" pitchFamily="18" charset="0"/>
              </a:endParaRPr>
            </a:p>
          </p:txBody>
        </p:sp>
      </p:grpSp>
      <p:sp>
        <p:nvSpPr>
          <p:cNvPr id="3" name="文本框 2">
            <a:extLst>
              <a:ext uri="{FF2B5EF4-FFF2-40B4-BE49-F238E27FC236}">
                <a16:creationId xmlns:a16="http://schemas.microsoft.com/office/drawing/2014/main" id="{4EA97687-BC16-C231-0CE4-147D74566C8F}"/>
              </a:ext>
            </a:extLst>
          </p:cNvPr>
          <p:cNvSpPr txBox="1"/>
          <p:nvPr/>
        </p:nvSpPr>
        <p:spPr>
          <a:xfrm>
            <a:off x="5555226" y="368457"/>
            <a:ext cx="5938684" cy="369332"/>
          </a:xfrm>
          <a:prstGeom prst="rect">
            <a:avLst/>
          </a:prstGeom>
          <a:noFill/>
        </p:spPr>
        <p:txBody>
          <a:bodyPr wrap="square">
            <a:spAutoFit/>
          </a:bodyPr>
          <a:lstStyle/>
          <a:p>
            <a:r>
              <a:rPr lang="en-US" altLang="zh-CN" dirty="0"/>
              <a:t>Zhang et al., A Survey on Neural Network Interpretability</a:t>
            </a:r>
            <a:endParaRPr lang="zh-CN" altLang="en-US" dirty="0"/>
          </a:p>
        </p:txBody>
      </p:sp>
    </p:spTree>
    <p:extLst>
      <p:ext uri="{BB962C8B-B14F-4D97-AF65-F5344CB8AC3E}">
        <p14:creationId xmlns:p14="http://schemas.microsoft.com/office/powerpoint/2010/main" val="423765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ECD3CF-C9DA-8FD3-31E2-8AA7BF39EDCE}"/>
              </a:ext>
            </a:extLst>
          </p:cNvPr>
          <p:cNvPicPr>
            <a:picLocks noChangeAspect="1"/>
          </p:cNvPicPr>
          <p:nvPr/>
        </p:nvPicPr>
        <p:blipFill>
          <a:blip r:embed="rId2"/>
          <a:stretch>
            <a:fillRect/>
          </a:stretch>
        </p:blipFill>
        <p:spPr>
          <a:xfrm>
            <a:off x="0" y="1817459"/>
            <a:ext cx="12192000" cy="4497384"/>
          </a:xfrm>
          <a:prstGeom prst="rect">
            <a:avLst/>
          </a:prstGeom>
        </p:spPr>
      </p:pic>
      <p:grpSp>
        <p:nvGrpSpPr>
          <p:cNvPr id="4" name="组合 3">
            <a:extLst>
              <a:ext uri="{FF2B5EF4-FFF2-40B4-BE49-F238E27FC236}">
                <a16:creationId xmlns:a16="http://schemas.microsoft.com/office/drawing/2014/main" id="{B8687816-5F5A-9892-8D0E-B1B33247DF79}"/>
              </a:ext>
            </a:extLst>
          </p:cNvPr>
          <p:cNvGrpSpPr/>
          <p:nvPr/>
        </p:nvGrpSpPr>
        <p:grpSpPr>
          <a:xfrm>
            <a:off x="283514" y="238357"/>
            <a:ext cx="8565519" cy="646916"/>
            <a:chOff x="0" y="-7149"/>
            <a:chExt cx="12192000" cy="646916"/>
          </a:xfrm>
        </p:grpSpPr>
        <p:sp>
          <p:nvSpPr>
            <p:cNvPr id="5" name="矩形 4">
              <a:extLst>
                <a:ext uri="{FF2B5EF4-FFF2-40B4-BE49-F238E27FC236}">
                  <a16:creationId xmlns:a16="http://schemas.microsoft.com/office/drawing/2014/main" id="{2426D82A-38F8-53BD-0B32-2C60FE9F4D2D}"/>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EBEDA00-F206-8572-2BE6-86CF1294CFCF}"/>
                </a:ext>
              </a:extLst>
            </p:cNvPr>
            <p:cNvSpPr txBox="1"/>
            <p:nvPr/>
          </p:nvSpPr>
          <p:spPr>
            <a:xfrm>
              <a:off x="127817" y="116547"/>
              <a:ext cx="7053952" cy="523220"/>
            </a:xfrm>
            <a:prstGeom prst="rect">
              <a:avLst/>
            </a:prstGeom>
            <a:noFill/>
          </p:spPr>
          <p:txBody>
            <a:bodyPr wrap="square" rtlCol="0">
              <a:spAutoFit/>
            </a:bodyPr>
            <a:lstStyle/>
            <a:p>
              <a:r>
                <a:rPr lang="en-US" altLang="zh-CN" sz="2800" b="1" dirty="0">
                  <a:latin typeface="Cambria" panose="02040503050406030204" pitchFamily="18" charset="0"/>
                </a:rPr>
                <a:t>Taxonomy</a:t>
              </a:r>
              <a:endParaRPr lang="zh-CN" altLang="en-US" sz="2800" b="1" dirty="0">
                <a:latin typeface="Cambria" panose="02040503050406030204" pitchFamily="18" charset="0"/>
              </a:endParaRPr>
            </a:p>
          </p:txBody>
        </p:sp>
      </p:grpSp>
      <p:pic>
        <p:nvPicPr>
          <p:cNvPr id="9" name="图片 8">
            <a:extLst>
              <a:ext uri="{FF2B5EF4-FFF2-40B4-BE49-F238E27FC236}">
                <a16:creationId xmlns:a16="http://schemas.microsoft.com/office/drawing/2014/main" id="{4CACE692-B8BF-E20D-DCD1-9FB4F10DD328}"/>
              </a:ext>
            </a:extLst>
          </p:cNvPr>
          <p:cNvPicPr>
            <a:picLocks noChangeAspect="1"/>
          </p:cNvPicPr>
          <p:nvPr/>
        </p:nvPicPr>
        <p:blipFill>
          <a:blip r:embed="rId3"/>
          <a:stretch>
            <a:fillRect/>
          </a:stretch>
        </p:blipFill>
        <p:spPr>
          <a:xfrm>
            <a:off x="2187684" y="1133092"/>
            <a:ext cx="9925658" cy="781050"/>
          </a:xfrm>
          <a:prstGeom prst="rect">
            <a:avLst/>
          </a:prstGeom>
        </p:spPr>
      </p:pic>
    </p:spTree>
    <p:extLst>
      <p:ext uri="{BB962C8B-B14F-4D97-AF65-F5344CB8AC3E}">
        <p14:creationId xmlns:p14="http://schemas.microsoft.com/office/powerpoint/2010/main" val="1169373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A11ACE0-637A-FB8B-F99C-62F3AC2C1110}"/>
              </a:ext>
            </a:extLst>
          </p:cNvPr>
          <p:cNvPicPr>
            <a:picLocks noChangeAspect="1"/>
          </p:cNvPicPr>
          <p:nvPr/>
        </p:nvPicPr>
        <p:blipFill>
          <a:blip r:embed="rId2"/>
          <a:stretch>
            <a:fillRect/>
          </a:stretch>
        </p:blipFill>
        <p:spPr>
          <a:xfrm>
            <a:off x="997513" y="1269789"/>
            <a:ext cx="4066100" cy="2487668"/>
          </a:xfrm>
          <a:prstGeom prst="rect">
            <a:avLst/>
          </a:prstGeom>
        </p:spPr>
      </p:pic>
      <p:pic>
        <p:nvPicPr>
          <p:cNvPr id="6" name="图片 5">
            <a:extLst>
              <a:ext uri="{FF2B5EF4-FFF2-40B4-BE49-F238E27FC236}">
                <a16:creationId xmlns:a16="http://schemas.microsoft.com/office/drawing/2014/main" id="{3A1C653C-7643-4D19-FECA-FAC869A4296D}"/>
              </a:ext>
            </a:extLst>
          </p:cNvPr>
          <p:cNvPicPr>
            <a:picLocks noChangeAspect="1"/>
          </p:cNvPicPr>
          <p:nvPr/>
        </p:nvPicPr>
        <p:blipFill>
          <a:blip r:embed="rId3"/>
          <a:stretch>
            <a:fillRect/>
          </a:stretch>
        </p:blipFill>
        <p:spPr>
          <a:xfrm>
            <a:off x="6175414" y="3935076"/>
            <a:ext cx="4641607" cy="2296514"/>
          </a:xfrm>
          <a:prstGeom prst="rect">
            <a:avLst/>
          </a:prstGeom>
        </p:spPr>
      </p:pic>
      <p:pic>
        <p:nvPicPr>
          <p:cNvPr id="8" name="图片 7">
            <a:extLst>
              <a:ext uri="{FF2B5EF4-FFF2-40B4-BE49-F238E27FC236}">
                <a16:creationId xmlns:a16="http://schemas.microsoft.com/office/drawing/2014/main" id="{5CBF8AC4-8913-D24D-E883-F5CEE612E8B4}"/>
              </a:ext>
            </a:extLst>
          </p:cNvPr>
          <p:cNvPicPr>
            <a:picLocks noChangeAspect="1"/>
          </p:cNvPicPr>
          <p:nvPr/>
        </p:nvPicPr>
        <p:blipFill>
          <a:blip r:embed="rId4"/>
          <a:stretch>
            <a:fillRect/>
          </a:stretch>
        </p:blipFill>
        <p:spPr>
          <a:xfrm>
            <a:off x="875069" y="4135115"/>
            <a:ext cx="4553872" cy="2254776"/>
          </a:xfrm>
          <a:prstGeom prst="rect">
            <a:avLst/>
          </a:prstGeom>
        </p:spPr>
      </p:pic>
      <p:pic>
        <p:nvPicPr>
          <p:cNvPr id="12" name="图片 11">
            <a:extLst>
              <a:ext uri="{FF2B5EF4-FFF2-40B4-BE49-F238E27FC236}">
                <a16:creationId xmlns:a16="http://schemas.microsoft.com/office/drawing/2014/main" id="{13C874DC-56AA-EC6B-F120-C1ABE1D8D416}"/>
              </a:ext>
            </a:extLst>
          </p:cNvPr>
          <p:cNvPicPr>
            <a:picLocks noChangeAspect="1"/>
          </p:cNvPicPr>
          <p:nvPr/>
        </p:nvPicPr>
        <p:blipFill>
          <a:blip r:embed="rId5"/>
          <a:stretch>
            <a:fillRect/>
          </a:stretch>
        </p:blipFill>
        <p:spPr>
          <a:xfrm>
            <a:off x="5987536" y="947245"/>
            <a:ext cx="4798451" cy="2296514"/>
          </a:xfrm>
          <a:prstGeom prst="rect">
            <a:avLst/>
          </a:prstGeom>
        </p:spPr>
      </p:pic>
      <p:grpSp>
        <p:nvGrpSpPr>
          <p:cNvPr id="13" name="组合 12">
            <a:extLst>
              <a:ext uri="{FF2B5EF4-FFF2-40B4-BE49-F238E27FC236}">
                <a16:creationId xmlns:a16="http://schemas.microsoft.com/office/drawing/2014/main" id="{FB7A89D7-13AC-558B-0D21-2D868466359E}"/>
              </a:ext>
            </a:extLst>
          </p:cNvPr>
          <p:cNvGrpSpPr/>
          <p:nvPr/>
        </p:nvGrpSpPr>
        <p:grpSpPr>
          <a:xfrm>
            <a:off x="283514" y="238357"/>
            <a:ext cx="8565519" cy="646916"/>
            <a:chOff x="0" y="-7149"/>
            <a:chExt cx="12192000" cy="646916"/>
          </a:xfrm>
        </p:grpSpPr>
        <p:sp>
          <p:nvSpPr>
            <p:cNvPr id="14" name="矩形 13">
              <a:extLst>
                <a:ext uri="{FF2B5EF4-FFF2-40B4-BE49-F238E27FC236}">
                  <a16:creationId xmlns:a16="http://schemas.microsoft.com/office/drawing/2014/main" id="{F68A0A5B-C625-98D3-FA59-7B1BA5BB3270}"/>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4961A6-516C-E3D8-1C20-FA4FEC0303E9}"/>
                </a:ext>
              </a:extLst>
            </p:cNvPr>
            <p:cNvSpPr txBox="1"/>
            <p:nvPr/>
          </p:nvSpPr>
          <p:spPr>
            <a:xfrm>
              <a:off x="127817" y="116547"/>
              <a:ext cx="7053952" cy="523220"/>
            </a:xfrm>
            <a:prstGeom prst="rect">
              <a:avLst/>
            </a:prstGeom>
            <a:noFill/>
          </p:spPr>
          <p:txBody>
            <a:bodyPr wrap="square" rtlCol="0">
              <a:spAutoFit/>
            </a:bodyPr>
            <a:lstStyle/>
            <a:p>
              <a:r>
                <a:rPr lang="en-US" altLang="zh-CN" sz="2800" b="1" dirty="0">
                  <a:latin typeface="Cambria" panose="02040503050406030204" pitchFamily="18" charset="0"/>
                </a:rPr>
                <a:t>Examples</a:t>
              </a:r>
              <a:endParaRPr lang="zh-CN" altLang="en-US" sz="2800" b="1" dirty="0">
                <a:latin typeface="Cambria" panose="02040503050406030204" pitchFamily="18" charset="0"/>
              </a:endParaRPr>
            </a:p>
          </p:txBody>
        </p:sp>
      </p:grpSp>
    </p:spTree>
    <p:extLst>
      <p:ext uri="{BB962C8B-B14F-4D97-AF65-F5344CB8AC3E}">
        <p14:creationId xmlns:p14="http://schemas.microsoft.com/office/powerpoint/2010/main" val="4130111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EEC441D-F49C-4D8A-9E6E-5F9934E2724C}"/>
              </a:ext>
            </a:extLst>
          </p:cNvPr>
          <p:cNvSpPr txBox="1"/>
          <p:nvPr/>
        </p:nvSpPr>
        <p:spPr>
          <a:xfrm>
            <a:off x="481779" y="366330"/>
            <a:ext cx="10068989"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Interpretable vs. Uninterpretable</a:t>
            </a:r>
            <a:endParaRPr lang="zh-CN" altLang="en-US" sz="2800" b="1" dirty="0">
              <a:latin typeface="Cambria" panose="02040503050406030204" pitchFamily="18" charset="0"/>
            </a:endParaRPr>
          </a:p>
        </p:txBody>
      </p:sp>
      <p:sp>
        <p:nvSpPr>
          <p:cNvPr id="7" name="文本框 6">
            <a:extLst>
              <a:ext uri="{FF2B5EF4-FFF2-40B4-BE49-F238E27FC236}">
                <a16:creationId xmlns:a16="http://schemas.microsoft.com/office/drawing/2014/main" id="{307D9096-7722-4407-A61F-4250EE890FF7}"/>
              </a:ext>
            </a:extLst>
          </p:cNvPr>
          <p:cNvSpPr txBox="1"/>
          <p:nvPr/>
        </p:nvSpPr>
        <p:spPr>
          <a:xfrm>
            <a:off x="543230" y="1179595"/>
            <a:ext cx="10882906" cy="1015663"/>
          </a:xfrm>
          <a:prstGeom prst="rect">
            <a:avLst/>
          </a:prstGeom>
          <a:noFill/>
        </p:spPr>
        <p:txBody>
          <a:bodyPr wrap="square" rtlCol="0">
            <a:spAutoFit/>
          </a:bodyPr>
          <a:lstStyle/>
          <a:p>
            <a:pPr marL="342900" indent="-342900" algn="just">
              <a:buFont typeface="Wingdings" panose="05000000000000000000" pitchFamily="2" charset="2"/>
              <a:buChar char="l"/>
            </a:pPr>
            <a:r>
              <a:rPr lang="en-US" altLang="zh-CN" sz="2000" b="1" dirty="0">
                <a:latin typeface="Calibri" panose="020F0502020204030204" pitchFamily="34" charset="0"/>
                <a:cs typeface="Calibri" panose="020F0502020204030204" pitchFamily="34" charset="0"/>
              </a:rPr>
              <a:t>Interpretable Examples</a:t>
            </a:r>
          </a:p>
          <a:p>
            <a:pPr algn="just"/>
            <a:endParaRPr lang="en-US" altLang="zh-CN" sz="2000" dirty="0">
              <a:latin typeface="Calibri" panose="020F0502020204030204" pitchFamily="34" charset="0"/>
              <a:cs typeface="Calibri" panose="020F0502020204030204" pitchFamily="34" charset="0"/>
            </a:endParaRPr>
          </a:p>
          <a:p>
            <a:pPr algn="just"/>
            <a:r>
              <a:rPr lang="en-US" altLang="zh-CN" dirty="0">
                <a:latin typeface="Calibri" panose="020F0502020204030204" pitchFamily="34" charset="0"/>
                <a:cs typeface="Calibri" panose="020F0502020204030204" pitchFamily="34" charset="0"/>
              </a:rPr>
              <a:t>      decision tree, linear model, rules, etc.</a:t>
            </a:r>
          </a:p>
        </p:txBody>
      </p:sp>
      <p:pic>
        <p:nvPicPr>
          <p:cNvPr id="5" name="图片 4">
            <a:extLst>
              <a:ext uri="{FF2B5EF4-FFF2-40B4-BE49-F238E27FC236}">
                <a16:creationId xmlns:a16="http://schemas.microsoft.com/office/drawing/2014/main" id="{3381FCC2-9BE4-0317-687E-D06D56E2C279}"/>
              </a:ext>
            </a:extLst>
          </p:cNvPr>
          <p:cNvPicPr>
            <a:picLocks noChangeAspect="1"/>
          </p:cNvPicPr>
          <p:nvPr/>
        </p:nvPicPr>
        <p:blipFill>
          <a:blip r:embed="rId2"/>
          <a:stretch>
            <a:fillRect/>
          </a:stretch>
        </p:blipFill>
        <p:spPr>
          <a:xfrm>
            <a:off x="1132517" y="2335877"/>
            <a:ext cx="9260180" cy="3978812"/>
          </a:xfrm>
          <a:prstGeom prst="rect">
            <a:avLst/>
          </a:prstGeom>
        </p:spPr>
      </p:pic>
    </p:spTree>
    <p:extLst>
      <p:ext uri="{BB962C8B-B14F-4D97-AF65-F5344CB8AC3E}">
        <p14:creationId xmlns:p14="http://schemas.microsoft.com/office/powerpoint/2010/main" val="15697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FB7A89D7-13AC-558B-0D21-2D868466359E}"/>
              </a:ext>
            </a:extLst>
          </p:cNvPr>
          <p:cNvGrpSpPr/>
          <p:nvPr/>
        </p:nvGrpSpPr>
        <p:grpSpPr>
          <a:xfrm>
            <a:off x="283514" y="238357"/>
            <a:ext cx="8565519" cy="646916"/>
            <a:chOff x="0" y="-7149"/>
            <a:chExt cx="12192000" cy="646916"/>
          </a:xfrm>
        </p:grpSpPr>
        <p:sp>
          <p:nvSpPr>
            <p:cNvPr id="14" name="矩形 13">
              <a:extLst>
                <a:ext uri="{FF2B5EF4-FFF2-40B4-BE49-F238E27FC236}">
                  <a16:creationId xmlns:a16="http://schemas.microsoft.com/office/drawing/2014/main" id="{F68A0A5B-C625-98D3-FA59-7B1BA5BB3270}"/>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4961A6-516C-E3D8-1C20-FA4FEC0303E9}"/>
                </a:ext>
              </a:extLst>
            </p:cNvPr>
            <p:cNvSpPr txBox="1"/>
            <p:nvPr/>
          </p:nvSpPr>
          <p:spPr>
            <a:xfrm>
              <a:off x="127817" y="116547"/>
              <a:ext cx="7053952" cy="523220"/>
            </a:xfrm>
            <a:prstGeom prst="rect">
              <a:avLst/>
            </a:prstGeom>
            <a:noFill/>
          </p:spPr>
          <p:txBody>
            <a:bodyPr wrap="square" rtlCol="0">
              <a:spAutoFit/>
            </a:bodyPr>
            <a:lstStyle/>
            <a:p>
              <a:r>
                <a:rPr lang="en-US" altLang="zh-CN" sz="2800" b="1" dirty="0">
                  <a:latin typeface="Cambria" panose="02040503050406030204" pitchFamily="18" charset="0"/>
                </a:rPr>
                <a:t>Examples</a:t>
              </a:r>
              <a:endParaRPr lang="zh-CN" altLang="en-US" sz="2800" b="1" dirty="0">
                <a:latin typeface="Cambria" panose="02040503050406030204" pitchFamily="18" charset="0"/>
              </a:endParaRPr>
            </a:p>
          </p:txBody>
        </p:sp>
      </p:grpSp>
      <p:pic>
        <p:nvPicPr>
          <p:cNvPr id="3" name="图片 2">
            <a:extLst>
              <a:ext uri="{FF2B5EF4-FFF2-40B4-BE49-F238E27FC236}">
                <a16:creationId xmlns:a16="http://schemas.microsoft.com/office/drawing/2014/main" id="{A32F51B6-466A-565F-4B33-33605D1FA1CC}"/>
              </a:ext>
            </a:extLst>
          </p:cNvPr>
          <p:cNvPicPr>
            <a:picLocks noChangeAspect="1"/>
          </p:cNvPicPr>
          <p:nvPr/>
        </p:nvPicPr>
        <p:blipFill>
          <a:blip r:embed="rId2"/>
          <a:stretch>
            <a:fillRect/>
          </a:stretch>
        </p:blipFill>
        <p:spPr>
          <a:xfrm>
            <a:off x="0" y="1071313"/>
            <a:ext cx="12192000" cy="4715373"/>
          </a:xfrm>
          <a:prstGeom prst="rect">
            <a:avLst/>
          </a:prstGeom>
        </p:spPr>
      </p:pic>
      <p:sp>
        <p:nvSpPr>
          <p:cNvPr id="7" name="文本框 6">
            <a:extLst>
              <a:ext uri="{FF2B5EF4-FFF2-40B4-BE49-F238E27FC236}">
                <a16:creationId xmlns:a16="http://schemas.microsoft.com/office/drawing/2014/main" id="{7B33DCEF-832F-2B98-1C63-D71A9BAAF6E3}"/>
              </a:ext>
            </a:extLst>
          </p:cNvPr>
          <p:cNvSpPr txBox="1"/>
          <p:nvPr/>
        </p:nvSpPr>
        <p:spPr>
          <a:xfrm>
            <a:off x="3893574" y="6010042"/>
            <a:ext cx="3392129" cy="369332"/>
          </a:xfrm>
          <a:prstGeom prst="rect">
            <a:avLst/>
          </a:prstGeom>
          <a:noFill/>
        </p:spPr>
        <p:txBody>
          <a:bodyPr wrap="square">
            <a:spAutoFit/>
          </a:bodyPr>
          <a:lstStyle/>
          <a:p>
            <a:r>
              <a:rPr lang="en-US" altLang="zh-CN" dirty="0">
                <a:hlinkClick r:id="rId3"/>
              </a:rPr>
              <a:t>Feature Visualization (distill.pub)</a:t>
            </a:r>
            <a:endParaRPr lang="zh-CN" altLang="en-US" dirty="0"/>
          </a:p>
        </p:txBody>
      </p:sp>
    </p:spTree>
    <p:extLst>
      <p:ext uri="{BB962C8B-B14F-4D97-AF65-F5344CB8AC3E}">
        <p14:creationId xmlns:p14="http://schemas.microsoft.com/office/powerpoint/2010/main" val="3935362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FB7A89D7-13AC-558B-0D21-2D868466359E}"/>
              </a:ext>
            </a:extLst>
          </p:cNvPr>
          <p:cNvGrpSpPr/>
          <p:nvPr/>
        </p:nvGrpSpPr>
        <p:grpSpPr>
          <a:xfrm>
            <a:off x="283514" y="238357"/>
            <a:ext cx="8565519" cy="646916"/>
            <a:chOff x="0" y="-7149"/>
            <a:chExt cx="12192000" cy="646916"/>
          </a:xfrm>
        </p:grpSpPr>
        <p:sp>
          <p:nvSpPr>
            <p:cNvPr id="14" name="矩形 13">
              <a:extLst>
                <a:ext uri="{FF2B5EF4-FFF2-40B4-BE49-F238E27FC236}">
                  <a16:creationId xmlns:a16="http://schemas.microsoft.com/office/drawing/2014/main" id="{F68A0A5B-C625-98D3-FA59-7B1BA5BB3270}"/>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4961A6-516C-E3D8-1C20-FA4FEC0303E9}"/>
                </a:ext>
              </a:extLst>
            </p:cNvPr>
            <p:cNvSpPr txBox="1"/>
            <p:nvPr/>
          </p:nvSpPr>
          <p:spPr>
            <a:xfrm>
              <a:off x="127817" y="116547"/>
              <a:ext cx="7053952" cy="523220"/>
            </a:xfrm>
            <a:prstGeom prst="rect">
              <a:avLst/>
            </a:prstGeom>
            <a:noFill/>
          </p:spPr>
          <p:txBody>
            <a:bodyPr wrap="square" rtlCol="0">
              <a:spAutoFit/>
            </a:bodyPr>
            <a:lstStyle/>
            <a:p>
              <a:r>
                <a:rPr lang="en-US" altLang="zh-CN" sz="2800" b="1" dirty="0">
                  <a:latin typeface="Cambria" panose="02040503050406030204" pitchFamily="18" charset="0"/>
                </a:rPr>
                <a:t>Examples</a:t>
              </a:r>
              <a:endParaRPr lang="zh-CN" altLang="en-US" sz="2800" b="1" dirty="0">
                <a:latin typeface="Cambria" panose="02040503050406030204" pitchFamily="18" charset="0"/>
              </a:endParaRPr>
            </a:p>
          </p:txBody>
        </p:sp>
      </p:grpSp>
      <p:pic>
        <p:nvPicPr>
          <p:cNvPr id="3" name="图片 2">
            <a:extLst>
              <a:ext uri="{FF2B5EF4-FFF2-40B4-BE49-F238E27FC236}">
                <a16:creationId xmlns:a16="http://schemas.microsoft.com/office/drawing/2014/main" id="{44D98A61-3842-1971-AB29-900A76F66A11}"/>
              </a:ext>
            </a:extLst>
          </p:cNvPr>
          <p:cNvPicPr>
            <a:picLocks noChangeAspect="1"/>
          </p:cNvPicPr>
          <p:nvPr/>
        </p:nvPicPr>
        <p:blipFill>
          <a:blip r:embed="rId2"/>
          <a:stretch>
            <a:fillRect/>
          </a:stretch>
        </p:blipFill>
        <p:spPr>
          <a:xfrm>
            <a:off x="283514" y="1553392"/>
            <a:ext cx="11572568" cy="3901029"/>
          </a:xfrm>
          <a:prstGeom prst="rect">
            <a:avLst/>
          </a:prstGeom>
        </p:spPr>
      </p:pic>
    </p:spTree>
    <p:extLst>
      <p:ext uri="{BB962C8B-B14F-4D97-AF65-F5344CB8AC3E}">
        <p14:creationId xmlns:p14="http://schemas.microsoft.com/office/powerpoint/2010/main" val="2779121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FB7A89D7-13AC-558B-0D21-2D868466359E}"/>
              </a:ext>
            </a:extLst>
          </p:cNvPr>
          <p:cNvGrpSpPr/>
          <p:nvPr/>
        </p:nvGrpSpPr>
        <p:grpSpPr>
          <a:xfrm>
            <a:off x="283514" y="238357"/>
            <a:ext cx="8565519" cy="646916"/>
            <a:chOff x="0" y="-7149"/>
            <a:chExt cx="12192000" cy="646916"/>
          </a:xfrm>
        </p:grpSpPr>
        <p:sp>
          <p:nvSpPr>
            <p:cNvPr id="14" name="矩形 13">
              <a:extLst>
                <a:ext uri="{FF2B5EF4-FFF2-40B4-BE49-F238E27FC236}">
                  <a16:creationId xmlns:a16="http://schemas.microsoft.com/office/drawing/2014/main" id="{F68A0A5B-C625-98D3-FA59-7B1BA5BB3270}"/>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4961A6-516C-E3D8-1C20-FA4FEC0303E9}"/>
                </a:ext>
              </a:extLst>
            </p:cNvPr>
            <p:cNvSpPr txBox="1"/>
            <p:nvPr/>
          </p:nvSpPr>
          <p:spPr>
            <a:xfrm>
              <a:off x="127817" y="116547"/>
              <a:ext cx="7053952" cy="523220"/>
            </a:xfrm>
            <a:prstGeom prst="rect">
              <a:avLst/>
            </a:prstGeom>
            <a:noFill/>
          </p:spPr>
          <p:txBody>
            <a:bodyPr wrap="square" rtlCol="0">
              <a:spAutoFit/>
            </a:bodyPr>
            <a:lstStyle/>
            <a:p>
              <a:r>
                <a:rPr lang="en-US" altLang="zh-CN" sz="2800" b="1" dirty="0">
                  <a:latin typeface="Cambria" panose="02040503050406030204" pitchFamily="18" charset="0"/>
                </a:rPr>
                <a:t>Examples</a:t>
              </a:r>
              <a:endParaRPr lang="zh-CN" altLang="en-US" sz="2800" b="1" dirty="0">
                <a:latin typeface="Cambria" panose="02040503050406030204" pitchFamily="18" charset="0"/>
              </a:endParaRPr>
            </a:p>
          </p:txBody>
        </p:sp>
      </p:grpSp>
      <p:pic>
        <p:nvPicPr>
          <p:cNvPr id="4" name="图片 3">
            <a:extLst>
              <a:ext uri="{FF2B5EF4-FFF2-40B4-BE49-F238E27FC236}">
                <a16:creationId xmlns:a16="http://schemas.microsoft.com/office/drawing/2014/main" id="{00C3D102-2BF5-4B83-C3F5-6477425DCB29}"/>
              </a:ext>
            </a:extLst>
          </p:cNvPr>
          <p:cNvPicPr>
            <a:picLocks noChangeAspect="1"/>
          </p:cNvPicPr>
          <p:nvPr/>
        </p:nvPicPr>
        <p:blipFill>
          <a:blip r:embed="rId2"/>
          <a:stretch>
            <a:fillRect/>
          </a:stretch>
        </p:blipFill>
        <p:spPr>
          <a:xfrm>
            <a:off x="283514" y="1278351"/>
            <a:ext cx="11621729" cy="4847679"/>
          </a:xfrm>
          <a:prstGeom prst="rect">
            <a:avLst/>
          </a:prstGeom>
        </p:spPr>
      </p:pic>
    </p:spTree>
    <p:extLst>
      <p:ext uri="{BB962C8B-B14F-4D97-AF65-F5344CB8AC3E}">
        <p14:creationId xmlns:p14="http://schemas.microsoft.com/office/powerpoint/2010/main" val="33374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7F1951FD-0EF6-DD82-58AA-F25FA5DF6988}"/>
              </a:ext>
            </a:extLst>
          </p:cNvPr>
          <p:cNvSpPr>
            <a:spLocks noGrp="1"/>
          </p:cNvSpPr>
          <p:nvPr/>
        </p:nvSpPr>
        <p:spPr>
          <a:xfrm>
            <a:off x="1981200" y="2619068"/>
            <a:ext cx="8229600" cy="1143000"/>
          </a:xfrm>
          <a:prstGeom prst="rect">
            <a:avLst/>
          </a:prstGeom>
          <a:noFill/>
          <a:ln w="9525">
            <a:noFill/>
          </a:ln>
        </p:spPr>
        <p:txBody>
          <a:bodyPr anchor="ctr" anchorCtr="0"/>
          <a:lstStyle/>
          <a:p>
            <a:pPr algn="ctr"/>
            <a:r>
              <a:rPr lang="en-US" altLang="zh-CN" sz="4000" b="1" dirty="0">
                <a:latin typeface="Cambria" panose="02040503050406030204" pitchFamily="18" charset="0"/>
                <a:ea typeface="Cambria" panose="02040503050406030204" pitchFamily="18" charset="0"/>
              </a:rPr>
              <a:t>How to evaluate interpretability?</a:t>
            </a:r>
            <a:endParaRPr lang="zh-CN" altLang="en-US" sz="4000" b="1" dirty="0">
              <a:latin typeface="Cambria" panose="02040503050406030204" pitchFamily="18" charset="0"/>
            </a:endParaRPr>
          </a:p>
        </p:txBody>
      </p:sp>
    </p:spTree>
    <p:extLst>
      <p:ext uri="{BB962C8B-B14F-4D97-AF65-F5344CB8AC3E}">
        <p14:creationId xmlns:p14="http://schemas.microsoft.com/office/powerpoint/2010/main" val="287937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096148F-EFC3-4502-9F11-3B1AF037CB8E}"/>
              </a:ext>
            </a:extLst>
          </p:cNvPr>
          <p:cNvGrpSpPr/>
          <p:nvPr/>
        </p:nvGrpSpPr>
        <p:grpSpPr>
          <a:xfrm>
            <a:off x="465829" y="355061"/>
            <a:ext cx="10595461" cy="646916"/>
            <a:chOff x="0" y="-7149"/>
            <a:chExt cx="12192000" cy="646916"/>
          </a:xfrm>
        </p:grpSpPr>
        <p:sp>
          <p:nvSpPr>
            <p:cNvPr id="3" name="矩形 2">
              <a:extLst>
                <a:ext uri="{FF2B5EF4-FFF2-40B4-BE49-F238E27FC236}">
                  <a16:creationId xmlns:a16="http://schemas.microsoft.com/office/drawing/2014/main" id="{7D94AC3F-34C8-41AB-995F-104BC4A1ABF5}"/>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B3D0B03-1161-4FA4-A50C-47EF93011DB4}"/>
                </a:ext>
              </a:extLst>
            </p:cNvPr>
            <p:cNvSpPr txBox="1"/>
            <p:nvPr/>
          </p:nvSpPr>
          <p:spPr>
            <a:xfrm>
              <a:off x="127819" y="116547"/>
              <a:ext cx="8126981" cy="523220"/>
            </a:xfrm>
            <a:prstGeom prst="rect">
              <a:avLst/>
            </a:prstGeom>
            <a:noFill/>
          </p:spPr>
          <p:txBody>
            <a:bodyPr wrap="square" rtlCol="0">
              <a:spAutoFit/>
            </a:bodyPr>
            <a:lstStyle/>
            <a:p>
              <a:r>
                <a:rPr lang="en-US" altLang="zh-CN" sz="2800" b="1" dirty="0">
                  <a:latin typeface="Calibri" panose="020F0502020204030204" pitchFamily="34" charset="0"/>
                  <a:cs typeface="Calibri" panose="020F0502020204030204" pitchFamily="34" charset="0"/>
                </a:rPr>
                <a:t>Interpretability as Latent Property</a:t>
              </a:r>
              <a:endParaRPr lang="zh-CN" altLang="en-US" sz="2800" b="1" dirty="0">
                <a:latin typeface="Calibri" panose="020F0502020204030204" pitchFamily="34" charset="0"/>
                <a:cs typeface="Calibri" panose="020F0502020204030204" pitchFamily="34" charset="0"/>
              </a:endParaRPr>
            </a:p>
          </p:txBody>
        </p:sp>
      </p:grpSp>
      <p:pic>
        <p:nvPicPr>
          <p:cNvPr id="7" name="图片 6">
            <a:extLst>
              <a:ext uri="{FF2B5EF4-FFF2-40B4-BE49-F238E27FC236}">
                <a16:creationId xmlns:a16="http://schemas.microsoft.com/office/drawing/2014/main" id="{6CFA5E8C-EE65-BDE2-44A9-82009EB15A76}"/>
              </a:ext>
            </a:extLst>
          </p:cNvPr>
          <p:cNvPicPr>
            <a:picLocks noChangeAspect="1"/>
          </p:cNvPicPr>
          <p:nvPr/>
        </p:nvPicPr>
        <p:blipFill>
          <a:blip r:embed="rId2"/>
          <a:stretch>
            <a:fillRect/>
          </a:stretch>
        </p:blipFill>
        <p:spPr>
          <a:xfrm>
            <a:off x="819790" y="1358115"/>
            <a:ext cx="8825655" cy="4141769"/>
          </a:xfrm>
          <a:prstGeom prst="rect">
            <a:avLst/>
          </a:prstGeom>
        </p:spPr>
      </p:pic>
    </p:spTree>
    <p:extLst>
      <p:ext uri="{BB962C8B-B14F-4D97-AF65-F5344CB8AC3E}">
        <p14:creationId xmlns:p14="http://schemas.microsoft.com/office/powerpoint/2010/main" val="1591135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096148F-EFC3-4502-9F11-3B1AF037CB8E}"/>
              </a:ext>
            </a:extLst>
          </p:cNvPr>
          <p:cNvGrpSpPr/>
          <p:nvPr/>
        </p:nvGrpSpPr>
        <p:grpSpPr>
          <a:xfrm>
            <a:off x="465829" y="217410"/>
            <a:ext cx="5394197" cy="646916"/>
            <a:chOff x="0" y="-7149"/>
            <a:chExt cx="12192000" cy="646916"/>
          </a:xfrm>
        </p:grpSpPr>
        <p:sp>
          <p:nvSpPr>
            <p:cNvPr id="3" name="矩形 2">
              <a:extLst>
                <a:ext uri="{FF2B5EF4-FFF2-40B4-BE49-F238E27FC236}">
                  <a16:creationId xmlns:a16="http://schemas.microsoft.com/office/drawing/2014/main" id="{7D94AC3F-34C8-41AB-995F-104BC4A1ABF5}"/>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B3D0B03-1161-4FA4-A50C-47EF93011DB4}"/>
                </a:ext>
              </a:extLst>
            </p:cNvPr>
            <p:cNvSpPr txBox="1"/>
            <p:nvPr/>
          </p:nvSpPr>
          <p:spPr>
            <a:xfrm>
              <a:off x="127817" y="116547"/>
              <a:ext cx="12064183"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What is a good explanation?</a:t>
              </a:r>
              <a:endParaRPr lang="zh-CN" altLang="en-US" sz="2800" b="1" dirty="0">
                <a:latin typeface="Cambria" panose="02040503050406030204" pitchFamily="18" charset="0"/>
              </a:endParaRPr>
            </a:p>
          </p:txBody>
        </p:sp>
      </p:grpSp>
      <p:sp>
        <p:nvSpPr>
          <p:cNvPr id="5" name="文本框 4">
            <a:extLst>
              <a:ext uri="{FF2B5EF4-FFF2-40B4-BE49-F238E27FC236}">
                <a16:creationId xmlns:a16="http://schemas.microsoft.com/office/drawing/2014/main" id="{D13BEDE9-C60F-46BB-8F0C-DB8A5B15DC35}"/>
              </a:ext>
            </a:extLst>
          </p:cNvPr>
          <p:cNvSpPr txBox="1"/>
          <p:nvPr/>
        </p:nvSpPr>
        <p:spPr>
          <a:xfrm>
            <a:off x="599767" y="1042220"/>
            <a:ext cx="10392697" cy="5016758"/>
          </a:xfrm>
          <a:prstGeom prst="rect">
            <a:avLst/>
          </a:prstGeom>
          <a:noFill/>
        </p:spPr>
        <p:txBody>
          <a:bodyPr wrap="square" rtlCol="0">
            <a:spAutoFit/>
          </a:bodyPr>
          <a:lstStyle/>
          <a:p>
            <a:r>
              <a:rPr lang="en-US" altLang="zh-CN" sz="2000" b="1" dirty="0">
                <a:solidFill>
                  <a:srgbClr val="FF0000"/>
                </a:solidFill>
                <a:latin typeface="Cambria" panose="02040503050406030204" pitchFamily="18" charset="0"/>
                <a:ea typeface="Cambria" panose="02040503050406030204" pitchFamily="18" charset="0"/>
                <a:cs typeface="Calibri" panose="020F0502020204030204" pitchFamily="34" charset="0"/>
              </a:rPr>
              <a:t>1. Contrast of interpretation</a:t>
            </a:r>
          </a:p>
          <a:p>
            <a:r>
              <a:rPr lang="en-US" altLang="zh-CN" sz="2000" dirty="0">
                <a:latin typeface="Calibri" panose="020F0502020204030204" pitchFamily="34" charset="0"/>
                <a:cs typeface="Calibri" panose="020F0502020204030204" pitchFamily="34" charset="0"/>
              </a:rPr>
              <a:t>A good explanation is to emphasize the difference between the research object and the reference object. Because people do not expect to have a complete explanation of the prediction but hope to compare it with another different example. For example, the explanation of drug ineffectiveness: compared with the patients who do not work, the patients who do not work do not express a certain gene, so the drug does not work. If contrast is not used, the interpretation of this may be complex.</a:t>
            </a:r>
          </a:p>
          <a:p>
            <a:endParaRPr lang="en-US" altLang="zh-CN" sz="2000" dirty="0">
              <a:latin typeface="Calibri" panose="020F0502020204030204" pitchFamily="34" charset="0"/>
              <a:cs typeface="Calibri" panose="020F0502020204030204" pitchFamily="34" charset="0"/>
            </a:endParaRPr>
          </a:p>
          <a:p>
            <a:r>
              <a:rPr lang="en-US" altLang="zh-CN" sz="2000" b="1" dirty="0">
                <a:solidFill>
                  <a:srgbClr val="FF0000"/>
                </a:solidFill>
                <a:latin typeface="Cambria" panose="02040503050406030204" pitchFamily="18" charset="0"/>
                <a:ea typeface="Cambria" panose="02040503050406030204" pitchFamily="18" charset="0"/>
                <a:cs typeface="Calibri" panose="020F0502020204030204" pitchFamily="34" charset="0"/>
              </a:rPr>
              <a:t>2. Selectivity of interpretation</a:t>
            </a:r>
          </a:p>
          <a:p>
            <a:r>
              <a:rPr lang="en-US" altLang="zh-CN" sz="2000" dirty="0">
                <a:latin typeface="Calibri" panose="020F0502020204030204" pitchFamily="34" charset="0"/>
                <a:cs typeface="Calibri" panose="020F0502020204030204" pitchFamily="34" charset="0"/>
              </a:rPr>
              <a:t>In fact, people do not expect to explain all the reasons that affect things but choose one or two reasons to explain. For example, the effectiveness of a new model may be the result of many factors, but we often attribute the effect to the most important improvement points.</a:t>
            </a:r>
          </a:p>
          <a:p>
            <a:endParaRPr lang="en-US" altLang="zh-CN" sz="2000" dirty="0">
              <a:latin typeface="Calibri" panose="020F0502020204030204" pitchFamily="34" charset="0"/>
              <a:cs typeface="Calibri" panose="020F0502020204030204" pitchFamily="34" charset="0"/>
            </a:endParaRPr>
          </a:p>
          <a:p>
            <a:r>
              <a:rPr lang="en-US" altLang="zh-CN" sz="2000" b="1" dirty="0">
                <a:solidFill>
                  <a:srgbClr val="FF0000"/>
                </a:solidFill>
                <a:latin typeface="Cambria" panose="02040503050406030204" pitchFamily="18" charset="0"/>
                <a:ea typeface="Cambria" panose="02040503050406030204" pitchFamily="18" charset="0"/>
                <a:cs typeface="Calibri" panose="020F0502020204030204" pitchFamily="34" charset="0"/>
              </a:rPr>
              <a:t>3. The focus of interpretation is anomaly</a:t>
            </a:r>
          </a:p>
          <a:p>
            <a:r>
              <a:rPr lang="en-US" altLang="zh-CN" sz="2000" dirty="0">
                <a:latin typeface="Calibri" panose="020F0502020204030204" pitchFamily="34" charset="0"/>
                <a:cs typeface="Calibri" panose="020F0502020204030204" pitchFamily="34" charset="0"/>
              </a:rPr>
              <a:t>Autonomous vehicles can run normally under 90% of working conditions, but there are a few accidents, and we should pay attention to the causes of these accidents.</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710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3AE6012-3591-42D0-BF53-00159AA5FBAD}"/>
              </a:ext>
            </a:extLst>
          </p:cNvPr>
          <p:cNvGrpSpPr/>
          <p:nvPr/>
        </p:nvGrpSpPr>
        <p:grpSpPr>
          <a:xfrm>
            <a:off x="401935" y="203249"/>
            <a:ext cx="8661638" cy="646916"/>
            <a:chOff x="0" y="-7149"/>
            <a:chExt cx="12192000" cy="646916"/>
          </a:xfrm>
        </p:grpSpPr>
        <p:sp>
          <p:nvSpPr>
            <p:cNvPr id="3" name="矩形 2">
              <a:extLst>
                <a:ext uri="{FF2B5EF4-FFF2-40B4-BE49-F238E27FC236}">
                  <a16:creationId xmlns:a16="http://schemas.microsoft.com/office/drawing/2014/main" id="{89F3765D-58CE-4A3D-9B6D-708CA686190E}"/>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E71ABEB-20B0-4BBE-802E-354624E4D411}"/>
                </a:ext>
              </a:extLst>
            </p:cNvPr>
            <p:cNvSpPr txBox="1"/>
            <p:nvPr/>
          </p:nvSpPr>
          <p:spPr>
            <a:xfrm>
              <a:off x="127819" y="116547"/>
              <a:ext cx="10198101"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Desired Properties of Interpretation</a:t>
              </a:r>
              <a:endParaRPr lang="zh-CN" altLang="en-US" sz="2800" b="1" dirty="0">
                <a:latin typeface="Cambria" panose="02040503050406030204" pitchFamily="18" charset="0"/>
              </a:endParaRPr>
            </a:p>
          </p:txBody>
        </p:sp>
      </p:grpSp>
      <p:sp>
        <p:nvSpPr>
          <p:cNvPr id="12" name="文本框 11">
            <a:extLst>
              <a:ext uri="{FF2B5EF4-FFF2-40B4-BE49-F238E27FC236}">
                <a16:creationId xmlns:a16="http://schemas.microsoft.com/office/drawing/2014/main" id="{FEB68DFB-A796-CC64-F95B-E969C4246851}"/>
              </a:ext>
            </a:extLst>
          </p:cNvPr>
          <p:cNvSpPr txBox="1"/>
          <p:nvPr/>
        </p:nvSpPr>
        <p:spPr>
          <a:xfrm>
            <a:off x="762493" y="1348321"/>
            <a:ext cx="6096000" cy="3046988"/>
          </a:xfrm>
          <a:prstGeom prst="rect">
            <a:avLst/>
          </a:prstGeom>
          <a:noFill/>
        </p:spPr>
        <p:txBody>
          <a:bodyPr wrap="square">
            <a:spAutoFit/>
          </a:bodyPr>
          <a:lstStyle/>
          <a:p>
            <a:pPr marL="342900" indent="-342900">
              <a:buFont typeface="Wingdings" panose="05000000000000000000" pitchFamily="2" charset="2"/>
              <a:buChar char="l"/>
            </a:pPr>
            <a:r>
              <a:rPr lang="en-US" altLang="zh-CN" sz="2400" dirty="0">
                <a:latin typeface="Calibri" panose="020F0502020204030204" pitchFamily="34" charset="0"/>
                <a:cs typeface="Calibri" panose="020F0502020204030204" pitchFamily="34" charset="0"/>
              </a:rPr>
              <a:t>Informativeness </a:t>
            </a:r>
          </a:p>
          <a:p>
            <a:pPr marL="342900" indent="-342900">
              <a:buFont typeface="Wingdings" panose="05000000000000000000" pitchFamily="2" charset="2"/>
              <a:buChar char="l"/>
            </a:pPr>
            <a:r>
              <a:rPr lang="en-US" altLang="zh-CN" sz="2400" dirty="0">
                <a:latin typeface="Calibri" panose="020F0502020204030204" pitchFamily="34" charset="0"/>
                <a:cs typeface="Calibri" panose="020F0502020204030204" pitchFamily="34" charset="0"/>
              </a:rPr>
              <a:t>Low cognitive load </a:t>
            </a:r>
          </a:p>
          <a:p>
            <a:pPr marL="342900" indent="-342900">
              <a:buFont typeface="Wingdings" panose="05000000000000000000" pitchFamily="2" charset="2"/>
              <a:buChar char="l"/>
            </a:pPr>
            <a:r>
              <a:rPr lang="en-US" altLang="zh-CN" sz="2400" dirty="0">
                <a:latin typeface="Calibri" panose="020F0502020204030204" pitchFamily="34" charset="0"/>
                <a:cs typeface="Calibri" panose="020F0502020204030204" pitchFamily="34" charset="0"/>
              </a:rPr>
              <a:t>Usability </a:t>
            </a:r>
          </a:p>
          <a:p>
            <a:pPr marL="342900" indent="-342900">
              <a:buFont typeface="Wingdings" panose="05000000000000000000" pitchFamily="2" charset="2"/>
              <a:buChar char="l"/>
            </a:pPr>
            <a:r>
              <a:rPr lang="en-US" altLang="zh-CN" sz="2400" dirty="0">
                <a:latin typeface="Calibri" panose="020F0502020204030204" pitchFamily="34" charset="0"/>
                <a:cs typeface="Calibri" panose="020F0502020204030204" pitchFamily="34" charset="0"/>
              </a:rPr>
              <a:t>Fidelity</a:t>
            </a:r>
          </a:p>
          <a:p>
            <a:pPr marL="342900" indent="-342900">
              <a:buFont typeface="Wingdings" panose="05000000000000000000" pitchFamily="2" charset="2"/>
              <a:buChar char="l"/>
            </a:pPr>
            <a:r>
              <a:rPr lang="en-US" altLang="zh-CN" sz="2400" dirty="0">
                <a:latin typeface="Calibri" panose="020F0502020204030204" pitchFamily="34" charset="0"/>
                <a:cs typeface="Calibri" panose="020F0502020204030204" pitchFamily="34" charset="0"/>
              </a:rPr>
              <a:t>Robustness </a:t>
            </a:r>
          </a:p>
          <a:p>
            <a:pPr marL="342900" indent="-342900">
              <a:buFont typeface="Wingdings" panose="05000000000000000000" pitchFamily="2" charset="2"/>
              <a:buChar char="l"/>
            </a:pPr>
            <a:r>
              <a:rPr lang="en-US" altLang="zh-CN" sz="2400" dirty="0">
                <a:latin typeface="Calibri" panose="020F0502020204030204" pitchFamily="34" charset="0"/>
                <a:cs typeface="Calibri" panose="020F0502020204030204" pitchFamily="34" charset="0"/>
              </a:rPr>
              <a:t>Non-misleading </a:t>
            </a:r>
          </a:p>
          <a:p>
            <a:pPr marL="342900" indent="-342900">
              <a:buFont typeface="Wingdings" panose="05000000000000000000" pitchFamily="2" charset="2"/>
              <a:buChar char="l"/>
            </a:pPr>
            <a:r>
              <a:rPr lang="en-US" altLang="zh-CN" sz="2400" dirty="0">
                <a:latin typeface="Calibri" panose="020F0502020204030204" pitchFamily="34" charset="0"/>
                <a:cs typeface="Calibri" panose="020F0502020204030204" pitchFamily="34" charset="0"/>
              </a:rPr>
              <a:t>Interactivity /Conversational</a:t>
            </a:r>
          </a:p>
          <a:p>
            <a:pPr marL="342900" indent="-342900">
              <a:buFont typeface="Wingdings" panose="05000000000000000000" pitchFamily="2" charset="2"/>
              <a:buChar char="l"/>
            </a:pPr>
            <a:r>
              <a:rPr lang="en-US" altLang="zh-CN" sz="2400" dirty="0">
                <a:latin typeface="Calibri" panose="020F0502020204030204" pitchFamily="34" charset="0"/>
                <a:cs typeface="Calibri" panose="020F0502020204030204" pitchFamily="34" charset="0"/>
              </a:rPr>
              <a:t>Algorithm Complexity</a:t>
            </a:r>
            <a:endParaRPr lang="zh-CN"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1094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3AE6012-3591-42D0-BF53-00159AA5FBAD}"/>
              </a:ext>
            </a:extLst>
          </p:cNvPr>
          <p:cNvGrpSpPr/>
          <p:nvPr/>
        </p:nvGrpSpPr>
        <p:grpSpPr>
          <a:xfrm>
            <a:off x="401935" y="203249"/>
            <a:ext cx="8661638" cy="646916"/>
            <a:chOff x="0" y="-7149"/>
            <a:chExt cx="12192000" cy="646916"/>
          </a:xfrm>
        </p:grpSpPr>
        <p:sp>
          <p:nvSpPr>
            <p:cNvPr id="3" name="矩形 2">
              <a:extLst>
                <a:ext uri="{FF2B5EF4-FFF2-40B4-BE49-F238E27FC236}">
                  <a16:creationId xmlns:a16="http://schemas.microsoft.com/office/drawing/2014/main" id="{89F3765D-58CE-4A3D-9B6D-708CA686190E}"/>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E71ABEB-20B0-4BBE-802E-354624E4D411}"/>
                </a:ext>
              </a:extLst>
            </p:cNvPr>
            <p:cNvSpPr txBox="1"/>
            <p:nvPr/>
          </p:nvSpPr>
          <p:spPr>
            <a:xfrm>
              <a:off x="127819" y="116547"/>
              <a:ext cx="10198101"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Evaluation Approaches</a:t>
              </a:r>
              <a:endParaRPr lang="zh-CN" altLang="en-US" sz="2800" b="1" dirty="0">
                <a:latin typeface="Cambria" panose="02040503050406030204" pitchFamily="18" charset="0"/>
              </a:endParaRPr>
            </a:p>
          </p:txBody>
        </p:sp>
      </p:grpSp>
      <p:pic>
        <p:nvPicPr>
          <p:cNvPr id="6" name="图片 5">
            <a:extLst>
              <a:ext uri="{FF2B5EF4-FFF2-40B4-BE49-F238E27FC236}">
                <a16:creationId xmlns:a16="http://schemas.microsoft.com/office/drawing/2014/main" id="{3C2FEFFF-5B79-94F1-CA4C-5DD931E98E26}"/>
              </a:ext>
            </a:extLst>
          </p:cNvPr>
          <p:cNvPicPr>
            <a:picLocks noChangeAspect="1"/>
          </p:cNvPicPr>
          <p:nvPr/>
        </p:nvPicPr>
        <p:blipFill>
          <a:blip r:embed="rId2"/>
          <a:stretch>
            <a:fillRect/>
          </a:stretch>
        </p:blipFill>
        <p:spPr>
          <a:xfrm>
            <a:off x="1414659" y="1154861"/>
            <a:ext cx="7876825" cy="3463831"/>
          </a:xfrm>
          <a:prstGeom prst="rect">
            <a:avLst/>
          </a:prstGeom>
        </p:spPr>
      </p:pic>
      <p:sp>
        <p:nvSpPr>
          <p:cNvPr id="9" name="文本框 8">
            <a:extLst>
              <a:ext uri="{FF2B5EF4-FFF2-40B4-BE49-F238E27FC236}">
                <a16:creationId xmlns:a16="http://schemas.microsoft.com/office/drawing/2014/main" id="{8A6FC48B-31AB-BE69-7A92-F2C102C3AEC4}"/>
              </a:ext>
            </a:extLst>
          </p:cNvPr>
          <p:cNvSpPr txBox="1"/>
          <p:nvPr/>
        </p:nvSpPr>
        <p:spPr>
          <a:xfrm>
            <a:off x="638503" y="4773363"/>
            <a:ext cx="10777341" cy="1754326"/>
          </a:xfrm>
          <a:prstGeom prst="rect">
            <a:avLst/>
          </a:prstGeom>
          <a:noFill/>
        </p:spPr>
        <p:txBody>
          <a:bodyPr wrap="square">
            <a:spAutoFit/>
          </a:bodyPr>
          <a:lstStyle/>
          <a:p>
            <a:pPr marL="285750" indent="-285750">
              <a:buFont typeface="Wingdings" panose="05000000000000000000" pitchFamily="2" charset="2"/>
              <a:buChar char="l"/>
            </a:pPr>
            <a:r>
              <a:rPr lang="en-US" altLang="zh-CN" b="1" dirty="0"/>
              <a:t>Application:</a:t>
            </a:r>
            <a:r>
              <a:rPr lang="en-US" altLang="zh-CN" dirty="0"/>
              <a:t> to what extent interpretability helps the end-task (e.g., better identification of errors or less discrimination)</a:t>
            </a:r>
          </a:p>
          <a:p>
            <a:pPr marL="285750" indent="-285750">
              <a:buFont typeface="Wingdings" panose="05000000000000000000" pitchFamily="2" charset="2"/>
              <a:buChar char="l"/>
            </a:pPr>
            <a:r>
              <a:rPr lang="en-US" altLang="zh-CN" b="1" dirty="0"/>
              <a:t>Human: </a:t>
            </a:r>
            <a:r>
              <a:rPr lang="en-US" altLang="zh-CN" dirty="0"/>
              <a:t>directly letting people evaluate the quality of explanations with human-subject experiments (e.g., let a user choose which explanation is of the highest quality among several explanations)</a:t>
            </a:r>
          </a:p>
          <a:p>
            <a:pPr marL="285750" indent="-285750">
              <a:buFont typeface="Wingdings" panose="05000000000000000000" pitchFamily="2" charset="2"/>
              <a:buChar char="l"/>
            </a:pPr>
            <a:r>
              <a:rPr lang="en-US" altLang="zh-CN" b="1" dirty="0"/>
              <a:t>Functionally: </a:t>
            </a:r>
            <a:r>
              <a:rPr lang="en-US" altLang="zh-CN" dirty="0"/>
              <a:t>uses some formal definition of interpretability as a proxy for explanation quality (e.g., sparsity).</a:t>
            </a:r>
            <a:endParaRPr lang="zh-CN" altLang="en-US" dirty="0"/>
          </a:p>
        </p:txBody>
      </p:sp>
    </p:spTree>
    <p:extLst>
      <p:ext uri="{BB962C8B-B14F-4D97-AF65-F5344CB8AC3E}">
        <p14:creationId xmlns:p14="http://schemas.microsoft.com/office/powerpoint/2010/main" val="299650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3AE6012-3591-42D0-BF53-00159AA5FBAD}"/>
              </a:ext>
            </a:extLst>
          </p:cNvPr>
          <p:cNvGrpSpPr/>
          <p:nvPr/>
        </p:nvGrpSpPr>
        <p:grpSpPr>
          <a:xfrm>
            <a:off x="401935" y="203249"/>
            <a:ext cx="8661638" cy="646916"/>
            <a:chOff x="0" y="-7149"/>
            <a:chExt cx="12192000" cy="646916"/>
          </a:xfrm>
        </p:grpSpPr>
        <p:sp>
          <p:nvSpPr>
            <p:cNvPr id="3" name="矩形 2">
              <a:extLst>
                <a:ext uri="{FF2B5EF4-FFF2-40B4-BE49-F238E27FC236}">
                  <a16:creationId xmlns:a16="http://schemas.microsoft.com/office/drawing/2014/main" id="{89F3765D-58CE-4A3D-9B6D-708CA686190E}"/>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E71ABEB-20B0-4BBE-802E-354624E4D411}"/>
                </a:ext>
              </a:extLst>
            </p:cNvPr>
            <p:cNvSpPr txBox="1"/>
            <p:nvPr/>
          </p:nvSpPr>
          <p:spPr>
            <a:xfrm>
              <a:off x="127819" y="116547"/>
              <a:ext cx="11430043"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Human-based Evaluation is Essential</a:t>
              </a:r>
              <a:endParaRPr lang="zh-CN" altLang="en-US" sz="2800" b="1" dirty="0">
                <a:latin typeface="Cambria" panose="02040503050406030204" pitchFamily="18" charset="0"/>
              </a:endParaRPr>
            </a:p>
          </p:txBody>
        </p:sp>
      </p:grpSp>
      <p:pic>
        <p:nvPicPr>
          <p:cNvPr id="7" name="图片 6">
            <a:extLst>
              <a:ext uri="{FF2B5EF4-FFF2-40B4-BE49-F238E27FC236}">
                <a16:creationId xmlns:a16="http://schemas.microsoft.com/office/drawing/2014/main" id="{812D939A-7EAD-B56F-D273-5A98529DB7FD}"/>
              </a:ext>
            </a:extLst>
          </p:cNvPr>
          <p:cNvPicPr>
            <a:picLocks noChangeAspect="1"/>
          </p:cNvPicPr>
          <p:nvPr/>
        </p:nvPicPr>
        <p:blipFill>
          <a:blip r:embed="rId2"/>
          <a:stretch>
            <a:fillRect/>
          </a:stretch>
        </p:blipFill>
        <p:spPr>
          <a:xfrm>
            <a:off x="492742" y="1290007"/>
            <a:ext cx="11002297" cy="4686413"/>
          </a:xfrm>
          <a:prstGeom prst="rect">
            <a:avLst/>
          </a:prstGeom>
        </p:spPr>
      </p:pic>
    </p:spTree>
    <p:extLst>
      <p:ext uri="{BB962C8B-B14F-4D97-AF65-F5344CB8AC3E}">
        <p14:creationId xmlns:p14="http://schemas.microsoft.com/office/powerpoint/2010/main" val="3144565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3AE6012-3591-42D0-BF53-00159AA5FBAD}"/>
              </a:ext>
            </a:extLst>
          </p:cNvPr>
          <p:cNvGrpSpPr/>
          <p:nvPr/>
        </p:nvGrpSpPr>
        <p:grpSpPr>
          <a:xfrm>
            <a:off x="529754" y="331068"/>
            <a:ext cx="8661638" cy="646916"/>
            <a:chOff x="0" y="-7149"/>
            <a:chExt cx="12192000" cy="646916"/>
          </a:xfrm>
        </p:grpSpPr>
        <p:sp>
          <p:nvSpPr>
            <p:cNvPr id="3" name="矩形 2">
              <a:extLst>
                <a:ext uri="{FF2B5EF4-FFF2-40B4-BE49-F238E27FC236}">
                  <a16:creationId xmlns:a16="http://schemas.microsoft.com/office/drawing/2014/main" id="{89F3765D-58CE-4A3D-9B6D-708CA686190E}"/>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E71ABEB-20B0-4BBE-802E-354624E4D411}"/>
                </a:ext>
              </a:extLst>
            </p:cNvPr>
            <p:cNvSpPr txBox="1"/>
            <p:nvPr/>
          </p:nvSpPr>
          <p:spPr>
            <a:xfrm>
              <a:off x="127819" y="116547"/>
              <a:ext cx="11430043"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Example: Evaluation for Rules</a:t>
              </a:r>
              <a:endParaRPr lang="zh-CN" altLang="en-US" sz="2800" b="1" dirty="0">
                <a:latin typeface="Cambria" panose="02040503050406030204" pitchFamily="18" charset="0"/>
              </a:endParaRPr>
            </a:p>
          </p:txBody>
        </p:sp>
      </p:grpSp>
      <p:sp>
        <p:nvSpPr>
          <p:cNvPr id="6" name="文本框 5">
            <a:extLst>
              <a:ext uri="{FF2B5EF4-FFF2-40B4-BE49-F238E27FC236}">
                <a16:creationId xmlns:a16="http://schemas.microsoft.com/office/drawing/2014/main" id="{742BD26A-32E2-F9C9-87EF-3E93B318EB5D}"/>
              </a:ext>
            </a:extLst>
          </p:cNvPr>
          <p:cNvSpPr txBox="1"/>
          <p:nvPr/>
        </p:nvSpPr>
        <p:spPr>
          <a:xfrm>
            <a:off x="943896" y="1482578"/>
            <a:ext cx="9910917" cy="2246769"/>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latin typeface="Calibri" panose="020F0502020204030204" pitchFamily="34" charset="0"/>
                <a:cs typeface="Calibri" panose="020F0502020204030204" pitchFamily="34" charset="0"/>
              </a:rPr>
              <a:t>For logic rules and decision trees, </a:t>
            </a:r>
            <a:r>
              <a:rPr lang="en-US" altLang="zh-CN" sz="2000" dirty="0">
                <a:solidFill>
                  <a:srgbClr val="FF0000"/>
                </a:solidFill>
                <a:latin typeface="Calibri" panose="020F0502020204030204" pitchFamily="34" charset="0"/>
                <a:cs typeface="Calibri" panose="020F0502020204030204" pitchFamily="34" charset="0"/>
              </a:rPr>
              <a:t>the size of the extracted rule model </a:t>
            </a:r>
            <a:r>
              <a:rPr lang="en-US" altLang="zh-CN" sz="2000" dirty="0">
                <a:latin typeface="Calibri" panose="020F0502020204030204" pitchFamily="34" charset="0"/>
                <a:cs typeface="Calibri" panose="020F0502020204030204" pitchFamily="34" charset="0"/>
              </a:rPr>
              <a:t>is often used as a criterion </a:t>
            </a:r>
          </a:p>
          <a:p>
            <a:pPr marL="354013"/>
            <a:r>
              <a:rPr lang="en-US" altLang="zh-CN" sz="2000" dirty="0">
                <a:latin typeface="Calibri" panose="020F0502020204030204" pitchFamily="34" charset="0"/>
                <a:cs typeface="Calibri" panose="020F0502020204030204" pitchFamily="34" charset="0"/>
              </a:rPr>
              <a:t>    e.g., the number of rules, the number of antecedents per rule, the depth of the decision tree, etc.</a:t>
            </a:r>
          </a:p>
          <a:p>
            <a:endParaRPr lang="en-US" altLang="zh-CN" sz="20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l"/>
            </a:pPr>
            <a:r>
              <a:rPr lang="en-US" altLang="zh-CN" sz="2000" dirty="0">
                <a:latin typeface="Calibri" panose="020F0502020204030204" pitchFamily="34" charset="0"/>
                <a:cs typeface="Calibri" panose="020F0502020204030204" pitchFamily="34" charset="0"/>
              </a:rPr>
              <a:t>Strictly speaking, these criteria measure more about </a:t>
            </a:r>
            <a:r>
              <a:rPr lang="en-US" altLang="zh-CN" sz="2000" dirty="0">
                <a:solidFill>
                  <a:srgbClr val="FF0000"/>
                </a:solidFill>
                <a:latin typeface="Calibri" panose="020F0502020204030204" pitchFamily="34" charset="0"/>
                <a:cs typeface="Calibri" panose="020F0502020204030204" pitchFamily="34" charset="0"/>
              </a:rPr>
              <a:t>whether the explanations are efficiently interpretable</a:t>
            </a:r>
            <a:r>
              <a:rPr lang="en-US" altLang="zh-CN" sz="2000" dirty="0">
                <a:latin typeface="Calibri" panose="020F0502020204030204" pitchFamily="34" charset="0"/>
                <a:cs typeface="Calibri" panose="020F0502020204030204" pitchFamily="34" charset="0"/>
              </a:rPr>
              <a:t>.</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8830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EEC441D-F49C-4D8A-9E6E-5F9934E2724C}"/>
              </a:ext>
            </a:extLst>
          </p:cNvPr>
          <p:cNvSpPr txBox="1"/>
          <p:nvPr/>
        </p:nvSpPr>
        <p:spPr>
          <a:xfrm>
            <a:off x="481779" y="366330"/>
            <a:ext cx="10068989"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Interpretable vs. Uninterpretable</a:t>
            </a:r>
            <a:endParaRPr lang="zh-CN" altLang="en-US" sz="2800" b="1" dirty="0">
              <a:latin typeface="Cambria" panose="02040503050406030204" pitchFamily="18" charset="0"/>
            </a:endParaRPr>
          </a:p>
        </p:txBody>
      </p:sp>
      <p:sp>
        <p:nvSpPr>
          <p:cNvPr id="2" name="文本框 1">
            <a:extLst>
              <a:ext uri="{FF2B5EF4-FFF2-40B4-BE49-F238E27FC236}">
                <a16:creationId xmlns:a16="http://schemas.microsoft.com/office/drawing/2014/main" id="{4E937F3A-5DD7-D8FA-2D0A-497F5D9E3387}"/>
              </a:ext>
            </a:extLst>
          </p:cNvPr>
          <p:cNvSpPr txBox="1"/>
          <p:nvPr/>
        </p:nvSpPr>
        <p:spPr>
          <a:xfrm>
            <a:off x="481779" y="1494816"/>
            <a:ext cx="10882906" cy="400110"/>
          </a:xfrm>
          <a:prstGeom prst="rect">
            <a:avLst/>
          </a:prstGeom>
          <a:noFill/>
        </p:spPr>
        <p:txBody>
          <a:bodyPr wrap="square" rtlCol="0">
            <a:spAutoFit/>
          </a:bodyPr>
          <a:lstStyle/>
          <a:p>
            <a:pPr marL="342900" indent="-342900" algn="just">
              <a:buFont typeface="Wingdings" panose="05000000000000000000" pitchFamily="2" charset="2"/>
              <a:buChar char="l"/>
            </a:pPr>
            <a:r>
              <a:rPr lang="en-US" altLang="zh-CN" sz="2000" b="1" dirty="0">
                <a:latin typeface="Calibri" panose="020F0502020204030204" pitchFamily="34" charset="0"/>
                <a:cs typeface="Calibri" panose="020F0502020204030204" pitchFamily="34" charset="0"/>
              </a:rPr>
              <a:t>The empirical success of DNNs raises many unsolved questions to theoreticians</a:t>
            </a:r>
          </a:p>
        </p:txBody>
      </p:sp>
      <p:sp>
        <p:nvSpPr>
          <p:cNvPr id="4" name="文本框 3">
            <a:extLst>
              <a:ext uri="{FF2B5EF4-FFF2-40B4-BE49-F238E27FC236}">
                <a16:creationId xmlns:a16="http://schemas.microsoft.com/office/drawing/2014/main" id="{5FDFB864-2C6D-9FA9-9A34-4AC34EA56170}"/>
              </a:ext>
            </a:extLst>
          </p:cNvPr>
          <p:cNvSpPr txBox="1"/>
          <p:nvPr/>
        </p:nvSpPr>
        <p:spPr>
          <a:xfrm>
            <a:off x="605912" y="2141048"/>
            <a:ext cx="10980176" cy="923330"/>
          </a:xfrm>
          <a:prstGeom prst="rect">
            <a:avLst/>
          </a:prstGeom>
          <a:noFill/>
        </p:spPr>
        <p:txBody>
          <a:bodyPr wrap="square">
            <a:spAutoFit/>
          </a:bodyPr>
          <a:lstStyle/>
          <a:p>
            <a:pPr algn="just"/>
            <a:r>
              <a:rPr lang="en-US" altLang="zh-CN" dirty="0"/>
              <a:t>   What are the merits (or inductive bias) of DNN architectures ? What are the properties of DNNs’ loss surface/critical points ? Why DNNs generalizes so well with just simple regularization ? What about DNNs’ robustness/stability?</a:t>
            </a:r>
            <a:endParaRPr lang="zh-CN" altLang="en-US" dirty="0"/>
          </a:p>
        </p:txBody>
      </p:sp>
      <p:pic>
        <p:nvPicPr>
          <p:cNvPr id="1026" name="Picture 2" descr="入门可解释机器学习和可解释性【内容分享和实战分析】-天池技术圈-天池技术讨论区">
            <a:extLst>
              <a:ext uri="{FF2B5EF4-FFF2-40B4-BE49-F238E27FC236}">
                <a16:creationId xmlns:a16="http://schemas.microsoft.com/office/drawing/2014/main" id="{CB6E8BF4-C070-9EB3-BD5B-545AC4294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183" y="3310500"/>
            <a:ext cx="4880180" cy="26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515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3AE6012-3591-42D0-BF53-00159AA5FBAD}"/>
              </a:ext>
            </a:extLst>
          </p:cNvPr>
          <p:cNvGrpSpPr/>
          <p:nvPr/>
        </p:nvGrpSpPr>
        <p:grpSpPr>
          <a:xfrm>
            <a:off x="401935" y="203249"/>
            <a:ext cx="8661638" cy="646916"/>
            <a:chOff x="0" y="-7149"/>
            <a:chExt cx="12192000" cy="646916"/>
          </a:xfrm>
        </p:grpSpPr>
        <p:sp>
          <p:nvSpPr>
            <p:cNvPr id="3" name="矩形 2">
              <a:extLst>
                <a:ext uri="{FF2B5EF4-FFF2-40B4-BE49-F238E27FC236}">
                  <a16:creationId xmlns:a16="http://schemas.microsoft.com/office/drawing/2014/main" id="{89F3765D-58CE-4A3D-9B6D-708CA686190E}"/>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E71ABEB-20B0-4BBE-802E-354624E4D411}"/>
                </a:ext>
              </a:extLst>
            </p:cNvPr>
            <p:cNvSpPr txBox="1"/>
            <p:nvPr/>
          </p:nvSpPr>
          <p:spPr>
            <a:xfrm>
              <a:off x="127819" y="116547"/>
              <a:ext cx="11430043"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Example: Evaluation for Hidden Semantics</a:t>
              </a:r>
              <a:endParaRPr lang="zh-CN" altLang="en-US" sz="2800" b="1" dirty="0">
                <a:latin typeface="Cambria" panose="02040503050406030204" pitchFamily="18" charset="0"/>
              </a:endParaRPr>
            </a:p>
          </p:txBody>
        </p:sp>
      </p:grpSp>
      <p:sp>
        <p:nvSpPr>
          <p:cNvPr id="7" name="文本框 6">
            <a:extLst>
              <a:ext uri="{FF2B5EF4-FFF2-40B4-BE49-F238E27FC236}">
                <a16:creationId xmlns:a16="http://schemas.microsoft.com/office/drawing/2014/main" id="{3815F8F8-8758-A067-C7CA-118AF09C12CF}"/>
              </a:ext>
            </a:extLst>
          </p:cNvPr>
          <p:cNvSpPr txBox="1"/>
          <p:nvPr/>
        </p:nvSpPr>
        <p:spPr>
          <a:xfrm>
            <a:off x="698089" y="1123338"/>
            <a:ext cx="10068233"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Measure the agreement degree between human and machine interpretation</a:t>
            </a:r>
            <a:endParaRPr lang="zh-CN" altLang="en-US" sz="2000" dirty="0"/>
          </a:p>
        </p:txBody>
      </p:sp>
      <p:pic>
        <p:nvPicPr>
          <p:cNvPr id="6" name="图片 5">
            <a:extLst>
              <a:ext uri="{FF2B5EF4-FFF2-40B4-BE49-F238E27FC236}">
                <a16:creationId xmlns:a16="http://schemas.microsoft.com/office/drawing/2014/main" id="{0764A211-106A-363A-4392-030F2A9F8CB2}"/>
              </a:ext>
            </a:extLst>
          </p:cNvPr>
          <p:cNvPicPr>
            <a:picLocks noChangeAspect="1"/>
          </p:cNvPicPr>
          <p:nvPr/>
        </p:nvPicPr>
        <p:blipFill>
          <a:blip r:embed="rId2"/>
          <a:stretch>
            <a:fillRect/>
          </a:stretch>
        </p:blipFill>
        <p:spPr>
          <a:xfrm>
            <a:off x="5253863" y="2714126"/>
            <a:ext cx="6053233" cy="2509694"/>
          </a:xfrm>
          <a:prstGeom prst="rect">
            <a:avLst/>
          </a:prstGeom>
        </p:spPr>
      </p:pic>
      <p:pic>
        <p:nvPicPr>
          <p:cNvPr id="10" name="图片 9">
            <a:extLst>
              <a:ext uri="{FF2B5EF4-FFF2-40B4-BE49-F238E27FC236}">
                <a16:creationId xmlns:a16="http://schemas.microsoft.com/office/drawing/2014/main" id="{536098EC-58C4-38FE-945E-85E8E15FA744}"/>
              </a:ext>
            </a:extLst>
          </p:cNvPr>
          <p:cNvPicPr>
            <a:picLocks noChangeAspect="1"/>
          </p:cNvPicPr>
          <p:nvPr/>
        </p:nvPicPr>
        <p:blipFill rotWithShape="1">
          <a:blip r:embed="rId3"/>
          <a:srcRect r="31507"/>
          <a:stretch/>
        </p:blipFill>
        <p:spPr>
          <a:xfrm>
            <a:off x="601975" y="1884283"/>
            <a:ext cx="4317591" cy="4169380"/>
          </a:xfrm>
          <a:prstGeom prst="rect">
            <a:avLst/>
          </a:prstGeom>
        </p:spPr>
      </p:pic>
      <p:sp>
        <p:nvSpPr>
          <p:cNvPr id="8" name="文本框 7">
            <a:extLst>
              <a:ext uri="{FF2B5EF4-FFF2-40B4-BE49-F238E27FC236}">
                <a16:creationId xmlns:a16="http://schemas.microsoft.com/office/drawing/2014/main" id="{2D7CE5BE-11A3-5408-BB64-4506C235F555}"/>
              </a:ext>
            </a:extLst>
          </p:cNvPr>
          <p:cNvSpPr txBox="1"/>
          <p:nvPr/>
        </p:nvSpPr>
        <p:spPr>
          <a:xfrm>
            <a:off x="6695767" y="6102433"/>
            <a:ext cx="3834581" cy="338554"/>
          </a:xfrm>
          <a:prstGeom prst="rect">
            <a:avLst/>
          </a:prstGeom>
          <a:noFill/>
        </p:spPr>
        <p:txBody>
          <a:bodyPr wrap="square">
            <a:spAutoFit/>
          </a:bodyPr>
          <a:lstStyle/>
          <a:p>
            <a:pPr algn="ctr"/>
            <a:r>
              <a:rPr lang="en-US" altLang="zh-CN" sz="1600" dirty="0" err="1"/>
              <a:t>Bau</a:t>
            </a:r>
            <a:r>
              <a:rPr lang="en-US" altLang="zh-CN" sz="1600" dirty="0"/>
              <a:t> et al., Network Dissection, CVPR</a:t>
            </a:r>
            <a:endParaRPr lang="zh-CN" altLang="en-US" sz="1600" dirty="0"/>
          </a:p>
        </p:txBody>
      </p:sp>
    </p:spTree>
    <p:extLst>
      <p:ext uri="{BB962C8B-B14F-4D97-AF65-F5344CB8AC3E}">
        <p14:creationId xmlns:p14="http://schemas.microsoft.com/office/powerpoint/2010/main" val="202214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3AE6012-3591-42D0-BF53-00159AA5FBAD}"/>
              </a:ext>
            </a:extLst>
          </p:cNvPr>
          <p:cNvGrpSpPr/>
          <p:nvPr/>
        </p:nvGrpSpPr>
        <p:grpSpPr>
          <a:xfrm>
            <a:off x="401935" y="203249"/>
            <a:ext cx="8661638" cy="646916"/>
            <a:chOff x="0" y="-7149"/>
            <a:chExt cx="12192000" cy="646916"/>
          </a:xfrm>
        </p:grpSpPr>
        <p:sp>
          <p:nvSpPr>
            <p:cNvPr id="3" name="矩形 2">
              <a:extLst>
                <a:ext uri="{FF2B5EF4-FFF2-40B4-BE49-F238E27FC236}">
                  <a16:creationId xmlns:a16="http://schemas.microsoft.com/office/drawing/2014/main" id="{89F3765D-58CE-4A3D-9B6D-708CA686190E}"/>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E71ABEB-20B0-4BBE-802E-354624E4D411}"/>
                </a:ext>
              </a:extLst>
            </p:cNvPr>
            <p:cNvSpPr txBox="1"/>
            <p:nvPr/>
          </p:nvSpPr>
          <p:spPr>
            <a:xfrm>
              <a:off x="127819" y="116547"/>
              <a:ext cx="11430043"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Example: Evaluation for Attribution</a:t>
              </a:r>
              <a:endParaRPr lang="zh-CN" altLang="en-US" sz="2800" b="1" dirty="0">
                <a:latin typeface="Cambria" panose="02040503050406030204" pitchFamily="18" charset="0"/>
              </a:endParaRPr>
            </a:p>
          </p:txBody>
        </p:sp>
      </p:grpSp>
      <p:sp>
        <p:nvSpPr>
          <p:cNvPr id="6" name="文本框 5">
            <a:extLst>
              <a:ext uri="{FF2B5EF4-FFF2-40B4-BE49-F238E27FC236}">
                <a16:creationId xmlns:a16="http://schemas.microsoft.com/office/drawing/2014/main" id="{DC74E0E1-EE30-855F-DC2B-F9F62CA3D450}"/>
              </a:ext>
            </a:extLst>
          </p:cNvPr>
          <p:cNvSpPr txBox="1"/>
          <p:nvPr/>
        </p:nvSpPr>
        <p:spPr>
          <a:xfrm>
            <a:off x="698090" y="1229989"/>
            <a:ext cx="7639666" cy="132343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solidFill>
                  <a:srgbClr val="FF0000"/>
                </a:solidFill>
              </a:rPr>
              <a:t>Region Perturbation: </a:t>
            </a:r>
            <a:r>
              <a:rPr lang="en-US" altLang="zh-CN" sz="2000" dirty="0"/>
              <a:t>a greedy iterative procedure that consists of measuring how the class encoded in the image (e.g. as measured by the function f) disappears when we progressively remove information from the image x at the specified locations.</a:t>
            </a:r>
            <a:endParaRPr lang="zh-CN" altLang="en-US" sz="2000" dirty="0"/>
          </a:p>
        </p:txBody>
      </p:sp>
      <p:pic>
        <p:nvPicPr>
          <p:cNvPr id="9" name="图片 8">
            <a:extLst>
              <a:ext uri="{FF2B5EF4-FFF2-40B4-BE49-F238E27FC236}">
                <a16:creationId xmlns:a16="http://schemas.microsoft.com/office/drawing/2014/main" id="{E24B0442-B6EB-A460-FA50-1A1E6F59A09D}"/>
              </a:ext>
            </a:extLst>
          </p:cNvPr>
          <p:cNvPicPr>
            <a:picLocks noChangeAspect="1"/>
          </p:cNvPicPr>
          <p:nvPr/>
        </p:nvPicPr>
        <p:blipFill>
          <a:blip r:embed="rId2"/>
          <a:stretch>
            <a:fillRect/>
          </a:stretch>
        </p:blipFill>
        <p:spPr>
          <a:xfrm>
            <a:off x="875072" y="3521232"/>
            <a:ext cx="2809875" cy="609600"/>
          </a:xfrm>
          <a:prstGeom prst="rect">
            <a:avLst/>
          </a:prstGeom>
        </p:spPr>
      </p:pic>
      <p:pic>
        <p:nvPicPr>
          <p:cNvPr id="11" name="图片 10">
            <a:extLst>
              <a:ext uri="{FF2B5EF4-FFF2-40B4-BE49-F238E27FC236}">
                <a16:creationId xmlns:a16="http://schemas.microsoft.com/office/drawing/2014/main" id="{DA73AD68-1BD2-CB81-B5B7-68AEF3D4CFC4}"/>
              </a:ext>
            </a:extLst>
          </p:cNvPr>
          <p:cNvPicPr>
            <a:picLocks noChangeAspect="1"/>
          </p:cNvPicPr>
          <p:nvPr/>
        </p:nvPicPr>
        <p:blipFill>
          <a:blip r:embed="rId3"/>
          <a:stretch>
            <a:fillRect/>
          </a:stretch>
        </p:blipFill>
        <p:spPr>
          <a:xfrm>
            <a:off x="401935" y="5173309"/>
            <a:ext cx="4648200" cy="561975"/>
          </a:xfrm>
          <a:prstGeom prst="rect">
            <a:avLst/>
          </a:prstGeom>
        </p:spPr>
      </p:pic>
      <p:pic>
        <p:nvPicPr>
          <p:cNvPr id="13" name="图片 12">
            <a:extLst>
              <a:ext uri="{FF2B5EF4-FFF2-40B4-BE49-F238E27FC236}">
                <a16:creationId xmlns:a16="http://schemas.microsoft.com/office/drawing/2014/main" id="{37ED8374-76BB-3D33-3A6A-777C4B4C1455}"/>
              </a:ext>
            </a:extLst>
          </p:cNvPr>
          <p:cNvPicPr>
            <a:picLocks noChangeAspect="1"/>
          </p:cNvPicPr>
          <p:nvPr/>
        </p:nvPicPr>
        <p:blipFill>
          <a:blip r:embed="rId4"/>
          <a:stretch>
            <a:fillRect/>
          </a:stretch>
        </p:blipFill>
        <p:spPr>
          <a:xfrm>
            <a:off x="4373511" y="3290350"/>
            <a:ext cx="4762500" cy="1095375"/>
          </a:xfrm>
          <a:prstGeom prst="rect">
            <a:avLst/>
          </a:prstGeom>
        </p:spPr>
      </p:pic>
      <p:pic>
        <p:nvPicPr>
          <p:cNvPr id="15" name="图片 14">
            <a:extLst>
              <a:ext uri="{FF2B5EF4-FFF2-40B4-BE49-F238E27FC236}">
                <a16:creationId xmlns:a16="http://schemas.microsoft.com/office/drawing/2014/main" id="{DE463485-243B-4E3F-7D92-16BADBF76F80}"/>
              </a:ext>
            </a:extLst>
          </p:cNvPr>
          <p:cNvPicPr>
            <a:picLocks noChangeAspect="1"/>
          </p:cNvPicPr>
          <p:nvPr/>
        </p:nvPicPr>
        <p:blipFill>
          <a:blip r:embed="rId5"/>
          <a:stretch>
            <a:fillRect/>
          </a:stretch>
        </p:blipFill>
        <p:spPr>
          <a:xfrm>
            <a:off x="5289756" y="4944708"/>
            <a:ext cx="6096000" cy="1019175"/>
          </a:xfrm>
          <a:prstGeom prst="rect">
            <a:avLst/>
          </a:prstGeom>
        </p:spPr>
      </p:pic>
      <p:pic>
        <p:nvPicPr>
          <p:cNvPr id="17" name="图片 16">
            <a:extLst>
              <a:ext uri="{FF2B5EF4-FFF2-40B4-BE49-F238E27FC236}">
                <a16:creationId xmlns:a16="http://schemas.microsoft.com/office/drawing/2014/main" id="{93B6C031-293F-B2EF-3F2F-487F94CBBCE3}"/>
              </a:ext>
            </a:extLst>
          </p:cNvPr>
          <p:cNvPicPr>
            <a:picLocks noChangeAspect="1"/>
          </p:cNvPicPr>
          <p:nvPr/>
        </p:nvPicPr>
        <p:blipFill>
          <a:blip r:embed="rId6"/>
          <a:stretch>
            <a:fillRect/>
          </a:stretch>
        </p:blipFill>
        <p:spPr>
          <a:xfrm>
            <a:off x="9752137" y="508049"/>
            <a:ext cx="1819275" cy="4181475"/>
          </a:xfrm>
          <a:prstGeom prst="rect">
            <a:avLst/>
          </a:prstGeom>
        </p:spPr>
      </p:pic>
      <p:sp>
        <p:nvSpPr>
          <p:cNvPr id="7" name="文本框 6">
            <a:extLst>
              <a:ext uri="{FF2B5EF4-FFF2-40B4-BE49-F238E27FC236}">
                <a16:creationId xmlns:a16="http://schemas.microsoft.com/office/drawing/2014/main" id="{32AD4274-EEA0-4BD3-E467-540370789EFE}"/>
              </a:ext>
            </a:extLst>
          </p:cNvPr>
          <p:cNvSpPr txBox="1"/>
          <p:nvPr/>
        </p:nvSpPr>
        <p:spPr>
          <a:xfrm>
            <a:off x="779722" y="6219067"/>
            <a:ext cx="10568548" cy="338554"/>
          </a:xfrm>
          <a:prstGeom prst="rect">
            <a:avLst/>
          </a:prstGeom>
          <a:noFill/>
        </p:spPr>
        <p:txBody>
          <a:bodyPr wrap="square">
            <a:spAutoFit/>
          </a:bodyPr>
          <a:lstStyle/>
          <a:p>
            <a:r>
              <a:rPr lang="en-US" altLang="zh-CN" sz="1600" dirty="0"/>
              <a:t>SAMEK ET AL. − EVALUATING THE VISUALIZATION OF WHAT A DEEP NEURAL NETWORK HAS LEARNED, </a:t>
            </a:r>
            <a:r>
              <a:rPr lang="en-US" altLang="zh-CN" sz="1600" dirty="0" err="1"/>
              <a:t>ArXiv</a:t>
            </a:r>
            <a:r>
              <a:rPr lang="en-US" altLang="zh-CN" sz="1600" dirty="0"/>
              <a:t> 2015</a:t>
            </a:r>
            <a:endParaRPr lang="zh-CN" altLang="en-US" sz="1600" dirty="0"/>
          </a:p>
        </p:txBody>
      </p:sp>
    </p:spTree>
    <p:extLst>
      <p:ext uri="{BB962C8B-B14F-4D97-AF65-F5344CB8AC3E}">
        <p14:creationId xmlns:p14="http://schemas.microsoft.com/office/powerpoint/2010/main" val="1299368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7F1951FD-0EF6-DD82-58AA-F25FA5DF6988}"/>
              </a:ext>
            </a:extLst>
          </p:cNvPr>
          <p:cNvSpPr>
            <a:spLocks noGrp="1"/>
          </p:cNvSpPr>
          <p:nvPr/>
        </p:nvSpPr>
        <p:spPr>
          <a:xfrm>
            <a:off x="1607573" y="2697726"/>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Interpretability Methods for DNN</a:t>
            </a:r>
          </a:p>
        </p:txBody>
      </p:sp>
    </p:spTree>
    <p:extLst>
      <p:ext uri="{BB962C8B-B14F-4D97-AF65-F5344CB8AC3E}">
        <p14:creationId xmlns:p14="http://schemas.microsoft.com/office/powerpoint/2010/main" val="894560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D5DB66C-27FB-4341-844B-97D4E0C53835}"/>
              </a:ext>
            </a:extLst>
          </p:cNvPr>
          <p:cNvSpPr txBox="1"/>
          <p:nvPr/>
        </p:nvSpPr>
        <p:spPr>
          <a:xfrm>
            <a:off x="2797277" y="2725682"/>
            <a:ext cx="6597445" cy="584775"/>
          </a:xfrm>
          <a:prstGeom prst="rect">
            <a:avLst/>
          </a:prstGeom>
          <a:noFill/>
        </p:spPr>
        <p:txBody>
          <a:bodyPr wrap="square">
            <a:spAutoFit/>
          </a:bodyPr>
          <a:lstStyle/>
          <a:p>
            <a:pPr algn="ctr"/>
            <a:r>
              <a:rPr lang="en-US" altLang="zh-CN" sz="3200" b="1" dirty="0"/>
              <a:t>Rule as Explanation </a:t>
            </a:r>
            <a:endParaRPr lang="zh-CN" altLang="en-US" sz="3200" dirty="0"/>
          </a:p>
        </p:txBody>
      </p:sp>
    </p:spTree>
    <p:extLst>
      <p:ext uri="{BB962C8B-B14F-4D97-AF65-F5344CB8AC3E}">
        <p14:creationId xmlns:p14="http://schemas.microsoft.com/office/powerpoint/2010/main" val="3264504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593FE6-394D-4052-902B-554B6C5A82EA}"/>
              </a:ext>
            </a:extLst>
          </p:cNvPr>
          <p:cNvSpPr txBox="1"/>
          <p:nvPr/>
        </p:nvSpPr>
        <p:spPr>
          <a:xfrm>
            <a:off x="555522" y="511277"/>
            <a:ext cx="3052917" cy="523220"/>
          </a:xfrm>
          <a:prstGeom prst="rect">
            <a:avLst/>
          </a:prstGeom>
          <a:noFill/>
        </p:spPr>
        <p:txBody>
          <a:bodyPr wrap="square" rtlCol="0">
            <a:spAutoFit/>
          </a:bodyPr>
          <a:lstStyle/>
          <a:p>
            <a:pPr algn="just"/>
            <a:r>
              <a:rPr lang="en-US" altLang="zh-CN" sz="2800" b="1" dirty="0"/>
              <a:t>Logical Rules</a:t>
            </a:r>
          </a:p>
        </p:txBody>
      </p:sp>
      <p:pic>
        <p:nvPicPr>
          <p:cNvPr id="3" name="图片 2">
            <a:extLst>
              <a:ext uri="{FF2B5EF4-FFF2-40B4-BE49-F238E27FC236}">
                <a16:creationId xmlns:a16="http://schemas.microsoft.com/office/drawing/2014/main" id="{D80C5909-AB26-40AB-2F23-A00E675B0903}"/>
              </a:ext>
            </a:extLst>
          </p:cNvPr>
          <p:cNvPicPr>
            <a:picLocks noChangeAspect="1"/>
          </p:cNvPicPr>
          <p:nvPr/>
        </p:nvPicPr>
        <p:blipFill>
          <a:blip r:embed="rId2"/>
          <a:stretch>
            <a:fillRect/>
          </a:stretch>
        </p:blipFill>
        <p:spPr>
          <a:xfrm>
            <a:off x="3966855" y="2324561"/>
            <a:ext cx="3999272" cy="1185555"/>
          </a:xfrm>
          <a:prstGeom prst="rect">
            <a:avLst/>
          </a:prstGeom>
        </p:spPr>
      </p:pic>
    </p:spTree>
    <p:extLst>
      <p:ext uri="{BB962C8B-B14F-4D97-AF65-F5344CB8AC3E}">
        <p14:creationId xmlns:p14="http://schemas.microsoft.com/office/powerpoint/2010/main" val="1221678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593FE6-394D-4052-902B-554B6C5A82EA}"/>
              </a:ext>
            </a:extLst>
          </p:cNvPr>
          <p:cNvSpPr txBox="1"/>
          <p:nvPr/>
        </p:nvSpPr>
        <p:spPr>
          <a:xfrm>
            <a:off x="526025" y="511277"/>
            <a:ext cx="6602362" cy="523220"/>
          </a:xfrm>
          <a:prstGeom prst="rect">
            <a:avLst/>
          </a:prstGeom>
          <a:noFill/>
        </p:spPr>
        <p:txBody>
          <a:bodyPr wrap="square" rtlCol="0">
            <a:spAutoFit/>
          </a:bodyPr>
          <a:lstStyle/>
          <a:p>
            <a:pPr algn="just"/>
            <a:r>
              <a:rPr lang="en-US" altLang="zh-CN" sz="2800" b="1" dirty="0"/>
              <a:t>Contrastive Explanation Method (CEM)</a:t>
            </a:r>
          </a:p>
        </p:txBody>
      </p:sp>
      <p:sp>
        <p:nvSpPr>
          <p:cNvPr id="8" name="文本框 7">
            <a:extLst>
              <a:ext uri="{FF2B5EF4-FFF2-40B4-BE49-F238E27FC236}">
                <a16:creationId xmlns:a16="http://schemas.microsoft.com/office/drawing/2014/main" id="{B0C1C5D4-FF71-B823-E755-85740AFA512D}"/>
              </a:ext>
            </a:extLst>
          </p:cNvPr>
          <p:cNvSpPr txBox="1"/>
          <p:nvPr/>
        </p:nvSpPr>
        <p:spPr>
          <a:xfrm>
            <a:off x="781664" y="1517979"/>
            <a:ext cx="10628672"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Calibri" panose="020F0502020204030204" pitchFamily="34" charset="0"/>
                <a:cs typeface="Calibri" panose="020F0502020204030204" pitchFamily="34" charset="0"/>
              </a:rPr>
              <a:t>Construct local rule explanations by finding out features that should be minimally and sufficiently present and features that should be minimally and necessarily absent.</a:t>
            </a:r>
          </a:p>
        </p:txBody>
      </p:sp>
      <p:sp>
        <p:nvSpPr>
          <p:cNvPr id="14" name="文本框 13">
            <a:extLst>
              <a:ext uri="{FF2B5EF4-FFF2-40B4-BE49-F238E27FC236}">
                <a16:creationId xmlns:a16="http://schemas.microsoft.com/office/drawing/2014/main" id="{B01EA4D3-8AC8-0F97-C13D-0AA7B531F7C1}"/>
              </a:ext>
            </a:extLst>
          </p:cNvPr>
          <p:cNvSpPr txBox="1"/>
          <p:nvPr/>
        </p:nvSpPr>
        <p:spPr>
          <a:xfrm>
            <a:off x="776748" y="4666736"/>
            <a:ext cx="6577781" cy="1138773"/>
          </a:xfrm>
          <a:prstGeom prst="rect">
            <a:avLst/>
          </a:prstGeom>
          <a:noFill/>
        </p:spPr>
        <p:txBody>
          <a:bodyPr wrap="square">
            <a:spAutoFit/>
          </a:bodyPr>
          <a:lstStyle/>
          <a:p>
            <a:r>
              <a:rPr lang="en-US" altLang="zh-CN" sz="2400" b="1" dirty="0">
                <a:solidFill>
                  <a:srgbClr val="0070C0"/>
                </a:solidFill>
              </a:rPr>
              <a:t>“</a:t>
            </a:r>
            <a:r>
              <a:rPr lang="en-US" altLang="zh-CN" sz="2000" b="1" dirty="0">
                <a:solidFill>
                  <a:srgbClr val="0070C0"/>
                </a:solidFill>
              </a:rPr>
              <a:t>The row 1 digit is a 3 because the cyan pixels (shown in column 2) are present and the pink pixels (shown in column 3) are absent</a:t>
            </a:r>
            <a:r>
              <a:rPr lang="en-US" altLang="zh-CN" sz="2400" b="1" dirty="0">
                <a:solidFill>
                  <a:srgbClr val="0070C0"/>
                </a:solidFill>
              </a:rPr>
              <a:t>”. </a:t>
            </a:r>
            <a:endParaRPr lang="zh-CN" altLang="en-US" sz="2400" b="1" dirty="0">
              <a:solidFill>
                <a:srgbClr val="0070C0"/>
              </a:solidFill>
            </a:endParaRPr>
          </a:p>
        </p:txBody>
      </p:sp>
      <p:pic>
        <p:nvPicPr>
          <p:cNvPr id="3" name="图片 2">
            <a:extLst>
              <a:ext uri="{FF2B5EF4-FFF2-40B4-BE49-F238E27FC236}">
                <a16:creationId xmlns:a16="http://schemas.microsoft.com/office/drawing/2014/main" id="{6349B36F-DEA8-6B7E-54BC-84C8B34B1A82}"/>
              </a:ext>
            </a:extLst>
          </p:cNvPr>
          <p:cNvPicPr>
            <a:picLocks noChangeAspect="1"/>
          </p:cNvPicPr>
          <p:nvPr/>
        </p:nvPicPr>
        <p:blipFill>
          <a:blip r:embed="rId2"/>
          <a:stretch>
            <a:fillRect/>
          </a:stretch>
        </p:blipFill>
        <p:spPr>
          <a:xfrm>
            <a:off x="7794216" y="4666736"/>
            <a:ext cx="2876550" cy="1295400"/>
          </a:xfrm>
          <a:prstGeom prst="rect">
            <a:avLst/>
          </a:prstGeom>
        </p:spPr>
      </p:pic>
      <p:sp>
        <p:nvSpPr>
          <p:cNvPr id="6" name="文本框 5">
            <a:extLst>
              <a:ext uri="{FF2B5EF4-FFF2-40B4-BE49-F238E27FC236}">
                <a16:creationId xmlns:a16="http://schemas.microsoft.com/office/drawing/2014/main" id="{26A1228B-4390-648A-149F-6F191565D06F}"/>
              </a:ext>
            </a:extLst>
          </p:cNvPr>
          <p:cNvSpPr txBox="1"/>
          <p:nvPr/>
        </p:nvSpPr>
        <p:spPr>
          <a:xfrm>
            <a:off x="5700559" y="2483005"/>
            <a:ext cx="3654835" cy="369332"/>
          </a:xfrm>
          <a:prstGeom prst="rect">
            <a:avLst/>
          </a:prstGeom>
          <a:noFill/>
        </p:spPr>
        <p:txBody>
          <a:bodyPr wrap="square">
            <a:spAutoFit/>
          </a:bodyPr>
          <a:lstStyle/>
          <a:p>
            <a:pPr algn="ctr"/>
            <a:r>
              <a:rPr lang="en-US" altLang="zh-CN" dirty="0">
                <a:solidFill>
                  <a:srgbClr val="FF0000"/>
                </a:solidFill>
              </a:rPr>
              <a:t>Finding Pertinent Negatives (PN):</a:t>
            </a:r>
            <a:endParaRPr lang="zh-CN" altLang="en-US" dirty="0">
              <a:solidFill>
                <a:srgbClr val="FF0000"/>
              </a:solidFill>
            </a:endParaRPr>
          </a:p>
        </p:txBody>
      </p:sp>
      <p:pic>
        <p:nvPicPr>
          <p:cNvPr id="9" name="图片 8">
            <a:extLst>
              <a:ext uri="{FF2B5EF4-FFF2-40B4-BE49-F238E27FC236}">
                <a16:creationId xmlns:a16="http://schemas.microsoft.com/office/drawing/2014/main" id="{04EFFE20-D211-3F43-31EB-3A4E27E2216F}"/>
              </a:ext>
            </a:extLst>
          </p:cNvPr>
          <p:cNvPicPr>
            <a:picLocks noChangeAspect="1"/>
          </p:cNvPicPr>
          <p:nvPr/>
        </p:nvPicPr>
        <p:blipFill>
          <a:blip r:embed="rId3"/>
          <a:stretch>
            <a:fillRect/>
          </a:stretch>
        </p:blipFill>
        <p:spPr>
          <a:xfrm>
            <a:off x="5823465" y="3095095"/>
            <a:ext cx="5515896" cy="472148"/>
          </a:xfrm>
          <a:prstGeom prst="rect">
            <a:avLst/>
          </a:prstGeom>
        </p:spPr>
      </p:pic>
      <p:pic>
        <p:nvPicPr>
          <p:cNvPr id="11" name="图片 10">
            <a:extLst>
              <a:ext uri="{FF2B5EF4-FFF2-40B4-BE49-F238E27FC236}">
                <a16:creationId xmlns:a16="http://schemas.microsoft.com/office/drawing/2014/main" id="{98C5089D-9113-7EE0-9646-448754A9522B}"/>
              </a:ext>
            </a:extLst>
          </p:cNvPr>
          <p:cNvPicPr>
            <a:picLocks noChangeAspect="1"/>
          </p:cNvPicPr>
          <p:nvPr/>
        </p:nvPicPr>
        <p:blipFill>
          <a:blip r:embed="rId4"/>
          <a:stretch>
            <a:fillRect/>
          </a:stretch>
        </p:blipFill>
        <p:spPr>
          <a:xfrm>
            <a:off x="5823465" y="3831151"/>
            <a:ext cx="5754636" cy="494932"/>
          </a:xfrm>
          <a:prstGeom prst="rect">
            <a:avLst/>
          </a:prstGeom>
        </p:spPr>
      </p:pic>
      <p:sp>
        <p:nvSpPr>
          <p:cNvPr id="15" name="文本框 14">
            <a:extLst>
              <a:ext uri="{FF2B5EF4-FFF2-40B4-BE49-F238E27FC236}">
                <a16:creationId xmlns:a16="http://schemas.microsoft.com/office/drawing/2014/main" id="{DAF5558C-E451-8844-BC22-4EADF4DB901C}"/>
              </a:ext>
            </a:extLst>
          </p:cNvPr>
          <p:cNvSpPr txBox="1"/>
          <p:nvPr/>
        </p:nvSpPr>
        <p:spPr>
          <a:xfrm>
            <a:off x="1115963" y="2475172"/>
            <a:ext cx="3654835" cy="369332"/>
          </a:xfrm>
          <a:prstGeom prst="rect">
            <a:avLst/>
          </a:prstGeom>
          <a:noFill/>
        </p:spPr>
        <p:txBody>
          <a:bodyPr wrap="square">
            <a:spAutoFit/>
          </a:bodyPr>
          <a:lstStyle/>
          <a:p>
            <a:pPr algn="ctr"/>
            <a:r>
              <a:rPr lang="en-US" altLang="zh-CN" dirty="0">
                <a:solidFill>
                  <a:srgbClr val="FF0000"/>
                </a:solidFill>
              </a:rPr>
              <a:t>Finding Pertinent Positives (PP):</a:t>
            </a:r>
            <a:endParaRPr lang="zh-CN" altLang="en-US" dirty="0">
              <a:solidFill>
                <a:srgbClr val="FF0000"/>
              </a:solidFill>
            </a:endParaRPr>
          </a:p>
        </p:txBody>
      </p:sp>
      <p:pic>
        <p:nvPicPr>
          <p:cNvPr id="17" name="图片 16">
            <a:extLst>
              <a:ext uri="{FF2B5EF4-FFF2-40B4-BE49-F238E27FC236}">
                <a16:creationId xmlns:a16="http://schemas.microsoft.com/office/drawing/2014/main" id="{4915B50E-89EE-BC03-D16C-656936C9436D}"/>
              </a:ext>
            </a:extLst>
          </p:cNvPr>
          <p:cNvPicPr>
            <a:picLocks noChangeAspect="1"/>
          </p:cNvPicPr>
          <p:nvPr/>
        </p:nvPicPr>
        <p:blipFill>
          <a:blip r:embed="rId5"/>
          <a:stretch>
            <a:fillRect/>
          </a:stretch>
        </p:blipFill>
        <p:spPr>
          <a:xfrm>
            <a:off x="644014" y="3141903"/>
            <a:ext cx="4862052" cy="439251"/>
          </a:xfrm>
          <a:prstGeom prst="rect">
            <a:avLst/>
          </a:prstGeom>
        </p:spPr>
      </p:pic>
      <p:pic>
        <p:nvPicPr>
          <p:cNvPr id="19" name="图片 18">
            <a:extLst>
              <a:ext uri="{FF2B5EF4-FFF2-40B4-BE49-F238E27FC236}">
                <a16:creationId xmlns:a16="http://schemas.microsoft.com/office/drawing/2014/main" id="{050B33D4-9404-0CF2-2D59-641BA2AE8C2B}"/>
              </a:ext>
            </a:extLst>
          </p:cNvPr>
          <p:cNvPicPr>
            <a:picLocks noChangeAspect="1"/>
          </p:cNvPicPr>
          <p:nvPr/>
        </p:nvPicPr>
        <p:blipFill>
          <a:blip r:embed="rId6"/>
          <a:stretch>
            <a:fillRect/>
          </a:stretch>
        </p:blipFill>
        <p:spPr>
          <a:xfrm>
            <a:off x="801329" y="3886918"/>
            <a:ext cx="4645741" cy="503559"/>
          </a:xfrm>
          <a:prstGeom prst="rect">
            <a:avLst/>
          </a:prstGeom>
        </p:spPr>
      </p:pic>
      <p:sp>
        <p:nvSpPr>
          <p:cNvPr id="20" name="矩形 19">
            <a:extLst>
              <a:ext uri="{FF2B5EF4-FFF2-40B4-BE49-F238E27FC236}">
                <a16:creationId xmlns:a16="http://schemas.microsoft.com/office/drawing/2014/main" id="{5ED1036D-724A-3087-CCBF-69B02E95AD2C}"/>
              </a:ext>
            </a:extLst>
          </p:cNvPr>
          <p:cNvSpPr/>
          <p:nvPr/>
        </p:nvSpPr>
        <p:spPr>
          <a:xfrm>
            <a:off x="644014" y="2442664"/>
            <a:ext cx="4862052" cy="2005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AE8CC79-A9E2-04F1-A59D-7B41ADCF7E7E}"/>
              </a:ext>
            </a:extLst>
          </p:cNvPr>
          <p:cNvSpPr/>
          <p:nvPr/>
        </p:nvSpPr>
        <p:spPr>
          <a:xfrm>
            <a:off x="5700558" y="2442663"/>
            <a:ext cx="5886757" cy="1972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B6DBAC0-5458-0B0B-E3A6-056E001EDA1E}"/>
              </a:ext>
            </a:extLst>
          </p:cNvPr>
          <p:cNvSpPr txBox="1"/>
          <p:nvPr/>
        </p:nvSpPr>
        <p:spPr>
          <a:xfrm>
            <a:off x="1445341" y="6056909"/>
            <a:ext cx="9301317" cy="584775"/>
          </a:xfrm>
          <a:prstGeom prst="rect">
            <a:avLst/>
          </a:prstGeom>
          <a:noFill/>
        </p:spPr>
        <p:txBody>
          <a:bodyPr wrap="square">
            <a:spAutoFit/>
          </a:bodyPr>
          <a:lstStyle/>
          <a:p>
            <a:r>
              <a:rPr lang="en-US" altLang="zh-CN" sz="1600" dirty="0" err="1"/>
              <a:t>Dhurandhar</a:t>
            </a:r>
            <a:r>
              <a:rPr lang="en-US" altLang="zh-CN" sz="1600" dirty="0"/>
              <a:t> et al., Explanations based on the Missing: Towards Contrastive Explanations with Pertinent Negatives, </a:t>
            </a:r>
            <a:r>
              <a:rPr lang="en-US" altLang="zh-CN" sz="1600" dirty="0" err="1"/>
              <a:t>NeurIPS</a:t>
            </a:r>
            <a:r>
              <a:rPr lang="en-US" altLang="zh-CN" sz="1600" dirty="0"/>
              <a:t> 2018</a:t>
            </a:r>
            <a:endParaRPr lang="zh-CN" altLang="en-US" sz="1600" dirty="0"/>
          </a:p>
        </p:txBody>
      </p:sp>
    </p:spTree>
    <p:extLst>
      <p:ext uri="{BB962C8B-B14F-4D97-AF65-F5344CB8AC3E}">
        <p14:creationId xmlns:p14="http://schemas.microsoft.com/office/powerpoint/2010/main" val="3417947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593FE6-394D-4052-902B-554B6C5A82EA}"/>
              </a:ext>
            </a:extLst>
          </p:cNvPr>
          <p:cNvSpPr txBox="1"/>
          <p:nvPr/>
        </p:nvSpPr>
        <p:spPr>
          <a:xfrm>
            <a:off x="526024" y="511277"/>
            <a:ext cx="6032091" cy="523220"/>
          </a:xfrm>
          <a:prstGeom prst="rect">
            <a:avLst/>
          </a:prstGeom>
          <a:noFill/>
        </p:spPr>
        <p:txBody>
          <a:bodyPr wrap="square" rtlCol="0">
            <a:spAutoFit/>
          </a:bodyPr>
          <a:lstStyle/>
          <a:p>
            <a:pPr algn="just"/>
            <a:r>
              <a:rPr lang="en-US" altLang="zh-CN" sz="2800" b="1" dirty="0"/>
              <a:t>Counterfactual Visual Explanations</a:t>
            </a:r>
          </a:p>
        </p:txBody>
      </p:sp>
      <p:sp>
        <p:nvSpPr>
          <p:cNvPr id="8" name="文本框 7">
            <a:extLst>
              <a:ext uri="{FF2B5EF4-FFF2-40B4-BE49-F238E27FC236}">
                <a16:creationId xmlns:a16="http://schemas.microsoft.com/office/drawing/2014/main" id="{B0C1C5D4-FF71-B823-E755-85740AFA512D}"/>
              </a:ext>
            </a:extLst>
          </p:cNvPr>
          <p:cNvSpPr txBox="1"/>
          <p:nvPr/>
        </p:nvSpPr>
        <p:spPr>
          <a:xfrm>
            <a:off x="825909" y="1378663"/>
            <a:ext cx="10628672"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Calibri" panose="020F0502020204030204" pitchFamily="34" charset="0"/>
                <a:cs typeface="Calibri" panose="020F0502020204030204" pitchFamily="34" charset="0"/>
              </a:rPr>
              <a:t>find the minimum-edit on an input image which can result in a different predicted class </a:t>
            </a:r>
            <a:endParaRPr lang="zh-CN" altLang="en-US" sz="2000" dirty="0">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B01EA4D3-8AC8-0F97-C13D-0AA7B531F7C1}"/>
              </a:ext>
            </a:extLst>
          </p:cNvPr>
          <p:cNvSpPr txBox="1"/>
          <p:nvPr/>
        </p:nvSpPr>
        <p:spPr>
          <a:xfrm>
            <a:off x="825909" y="5043751"/>
            <a:ext cx="5119402" cy="707886"/>
          </a:xfrm>
          <a:prstGeom prst="rect">
            <a:avLst/>
          </a:prstGeom>
          <a:noFill/>
        </p:spPr>
        <p:txBody>
          <a:bodyPr wrap="square">
            <a:spAutoFit/>
          </a:bodyPr>
          <a:lstStyle/>
          <a:p>
            <a:r>
              <a:rPr lang="en-US" altLang="zh-CN" sz="2000" b="1" dirty="0">
                <a:solidFill>
                  <a:srgbClr val="0070C0"/>
                </a:solidFill>
              </a:rPr>
              <a:t>“What region in the input image makes the prediction to be class c, rather than c’”</a:t>
            </a:r>
            <a:endParaRPr lang="zh-CN" altLang="en-US" sz="2000" b="1" dirty="0">
              <a:solidFill>
                <a:srgbClr val="0070C0"/>
              </a:solidFill>
            </a:endParaRPr>
          </a:p>
        </p:txBody>
      </p:sp>
      <p:pic>
        <p:nvPicPr>
          <p:cNvPr id="16" name="图片 15">
            <a:extLst>
              <a:ext uri="{FF2B5EF4-FFF2-40B4-BE49-F238E27FC236}">
                <a16:creationId xmlns:a16="http://schemas.microsoft.com/office/drawing/2014/main" id="{D9FFA7A7-38C0-0A49-F079-1C310FFD89FE}"/>
              </a:ext>
            </a:extLst>
          </p:cNvPr>
          <p:cNvPicPr>
            <a:picLocks noChangeAspect="1"/>
          </p:cNvPicPr>
          <p:nvPr/>
        </p:nvPicPr>
        <p:blipFill>
          <a:blip r:embed="rId2"/>
          <a:stretch>
            <a:fillRect/>
          </a:stretch>
        </p:blipFill>
        <p:spPr>
          <a:xfrm>
            <a:off x="6243484" y="4846087"/>
            <a:ext cx="4196451" cy="1811100"/>
          </a:xfrm>
          <a:prstGeom prst="rect">
            <a:avLst/>
          </a:prstGeom>
        </p:spPr>
      </p:pic>
      <p:pic>
        <p:nvPicPr>
          <p:cNvPr id="18" name="图片 17">
            <a:extLst>
              <a:ext uri="{FF2B5EF4-FFF2-40B4-BE49-F238E27FC236}">
                <a16:creationId xmlns:a16="http://schemas.microsoft.com/office/drawing/2014/main" id="{EDD08547-7237-9DF0-21A6-B8C3CCBCEDEB}"/>
              </a:ext>
            </a:extLst>
          </p:cNvPr>
          <p:cNvPicPr>
            <a:picLocks noChangeAspect="1"/>
          </p:cNvPicPr>
          <p:nvPr/>
        </p:nvPicPr>
        <p:blipFill>
          <a:blip r:embed="rId3"/>
          <a:stretch>
            <a:fillRect/>
          </a:stretch>
        </p:blipFill>
        <p:spPr>
          <a:xfrm>
            <a:off x="1063487" y="1971968"/>
            <a:ext cx="9273208" cy="2721764"/>
          </a:xfrm>
          <a:prstGeom prst="rect">
            <a:avLst/>
          </a:prstGeom>
        </p:spPr>
      </p:pic>
      <p:sp>
        <p:nvSpPr>
          <p:cNvPr id="3" name="文本框 2">
            <a:extLst>
              <a:ext uri="{FF2B5EF4-FFF2-40B4-BE49-F238E27FC236}">
                <a16:creationId xmlns:a16="http://schemas.microsoft.com/office/drawing/2014/main" id="{9E500AE7-661B-D87A-B06D-57FB0242C336}"/>
              </a:ext>
            </a:extLst>
          </p:cNvPr>
          <p:cNvSpPr txBox="1"/>
          <p:nvPr/>
        </p:nvSpPr>
        <p:spPr>
          <a:xfrm>
            <a:off x="176980" y="6287855"/>
            <a:ext cx="5535562" cy="338554"/>
          </a:xfrm>
          <a:prstGeom prst="rect">
            <a:avLst/>
          </a:prstGeom>
          <a:noFill/>
        </p:spPr>
        <p:txBody>
          <a:bodyPr wrap="square">
            <a:spAutoFit/>
          </a:bodyPr>
          <a:lstStyle/>
          <a:p>
            <a:r>
              <a:rPr lang="en-US" altLang="zh-CN" sz="1600" dirty="0"/>
              <a:t>Goyal et al., Counterfactual Visual Explanations, ICML 2019 </a:t>
            </a:r>
            <a:endParaRPr lang="zh-CN" altLang="en-US" sz="1600" dirty="0"/>
          </a:p>
        </p:txBody>
      </p:sp>
    </p:spTree>
    <p:extLst>
      <p:ext uri="{BB962C8B-B14F-4D97-AF65-F5344CB8AC3E}">
        <p14:creationId xmlns:p14="http://schemas.microsoft.com/office/powerpoint/2010/main" val="2787204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593FE6-394D-4052-902B-554B6C5A82EA}"/>
              </a:ext>
            </a:extLst>
          </p:cNvPr>
          <p:cNvSpPr txBox="1"/>
          <p:nvPr/>
        </p:nvSpPr>
        <p:spPr>
          <a:xfrm>
            <a:off x="526024" y="511277"/>
            <a:ext cx="6032091" cy="523220"/>
          </a:xfrm>
          <a:prstGeom prst="rect">
            <a:avLst/>
          </a:prstGeom>
          <a:noFill/>
        </p:spPr>
        <p:txBody>
          <a:bodyPr wrap="square" rtlCol="0">
            <a:spAutoFit/>
          </a:bodyPr>
          <a:lstStyle/>
          <a:p>
            <a:pPr algn="just"/>
            <a:r>
              <a:rPr lang="en-US" altLang="zh-CN" sz="2800" b="1" dirty="0"/>
              <a:t>Counterfactual Visual Explanations</a:t>
            </a:r>
          </a:p>
        </p:txBody>
      </p:sp>
      <p:sp>
        <p:nvSpPr>
          <p:cNvPr id="8" name="文本框 7">
            <a:extLst>
              <a:ext uri="{FF2B5EF4-FFF2-40B4-BE49-F238E27FC236}">
                <a16:creationId xmlns:a16="http://schemas.microsoft.com/office/drawing/2014/main" id="{B0C1C5D4-FF71-B823-E755-85740AFA512D}"/>
              </a:ext>
            </a:extLst>
          </p:cNvPr>
          <p:cNvSpPr txBox="1"/>
          <p:nvPr/>
        </p:nvSpPr>
        <p:spPr>
          <a:xfrm>
            <a:off x="825909" y="1378663"/>
            <a:ext cx="10628672"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Calibri" panose="020F0502020204030204" pitchFamily="34" charset="0"/>
                <a:cs typeface="Calibri" panose="020F0502020204030204" pitchFamily="34" charset="0"/>
              </a:rPr>
              <a:t>find the minimum-edit on an input image which can result in a different predicted class </a:t>
            </a:r>
            <a:endParaRPr lang="zh-CN" altLang="en-US" sz="2000" dirty="0">
              <a:latin typeface="Calibri" panose="020F0502020204030204" pitchFamily="34" charset="0"/>
              <a:cs typeface="Calibri" panose="020F0502020204030204" pitchFamily="34" charset="0"/>
            </a:endParaRPr>
          </a:p>
        </p:txBody>
      </p:sp>
      <p:pic>
        <p:nvPicPr>
          <p:cNvPr id="20" name="图片 19">
            <a:extLst>
              <a:ext uri="{FF2B5EF4-FFF2-40B4-BE49-F238E27FC236}">
                <a16:creationId xmlns:a16="http://schemas.microsoft.com/office/drawing/2014/main" id="{1C9D61B3-1C3D-EFE8-8191-8ED2EA4FD259}"/>
              </a:ext>
            </a:extLst>
          </p:cNvPr>
          <p:cNvPicPr>
            <a:picLocks noChangeAspect="1"/>
          </p:cNvPicPr>
          <p:nvPr/>
        </p:nvPicPr>
        <p:blipFill>
          <a:blip r:embed="rId2"/>
          <a:stretch>
            <a:fillRect/>
          </a:stretch>
        </p:blipFill>
        <p:spPr>
          <a:xfrm>
            <a:off x="653427" y="3315784"/>
            <a:ext cx="5442573" cy="1143332"/>
          </a:xfrm>
          <a:prstGeom prst="rect">
            <a:avLst/>
          </a:prstGeom>
        </p:spPr>
      </p:pic>
      <p:pic>
        <p:nvPicPr>
          <p:cNvPr id="3" name="图片 2">
            <a:extLst>
              <a:ext uri="{FF2B5EF4-FFF2-40B4-BE49-F238E27FC236}">
                <a16:creationId xmlns:a16="http://schemas.microsoft.com/office/drawing/2014/main" id="{EADD9219-B0CD-FC24-E881-0F33859C8800}"/>
              </a:ext>
            </a:extLst>
          </p:cNvPr>
          <p:cNvPicPr>
            <a:picLocks noChangeAspect="1"/>
          </p:cNvPicPr>
          <p:nvPr/>
        </p:nvPicPr>
        <p:blipFill>
          <a:blip r:embed="rId3"/>
          <a:stretch>
            <a:fillRect/>
          </a:stretch>
        </p:blipFill>
        <p:spPr>
          <a:xfrm>
            <a:off x="6221896" y="2122939"/>
            <a:ext cx="5023964" cy="3901335"/>
          </a:xfrm>
          <a:prstGeom prst="rect">
            <a:avLst/>
          </a:prstGeom>
        </p:spPr>
      </p:pic>
    </p:spTree>
    <p:extLst>
      <p:ext uri="{BB962C8B-B14F-4D97-AF65-F5344CB8AC3E}">
        <p14:creationId xmlns:p14="http://schemas.microsoft.com/office/powerpoint/2010/main" val="1468832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593FE6-394D-4052-902B-554B6C5A82EA}"/>
              </a:ext>
            </a:extLst>
          </p:cNvPr>
          <p:cNvSpPr txBox="1"/>
          <p:nvPr/>
        </p:nvSpPr>
        <p:spPr>
          <a:xfrm>
            <a:off x="526024" y="511277"/>
            <a:ext cx="6032091" cy="523220"/>
          </a:xfrm>
          <a:prstGeom prst="rect">
            <a:avLst/>
          </a:prstGeom>
          <a:noFill/>
        </p:spPr>
        <p:txBody>
          <a:bodyPr wrap="square" rtlCol="0">
            <a:spAutoFit/>
          </a:bodyPr>
          <a:lstStyle/>
          <a:p>
            <a:pPr algn="just"/>
            <a:r>
              <a:rPr lang="en-US" altLang="zh-CN" sz="2800" b="1" dirty="0"/>
              <a:t>Critical Data Routing Paths (CDPRs)</a:t>
            </a:r>
          </a:p>
        </p:txBody>
      </p:sp>
      <p:sp>
        <p:nvSpPr>
          <p:cNvPr id="8" name="文本框 7">
            <a:extLst>
              <a:ext uri="{FF2B5EF4-FFF2-40B4-BE49-F238E27FC236}">
                <a16:creationId xmlns:a16="http://schemas.microsoft.com/office/drawing/2014/main" id="{B0C1C5D4-FF71-B823-E755-85740AFA512D}"/>
              </a:ext>
            </a:extLst>
          </p:cNvPr>
          <p:cNvSpPr txBox="1"/>
          <p:nvPr/>
        </p:nvSpPr>
        <p:spPr>
          <a:xfrm>
            <a:off x="825909" y="1378663"/>
            <a:ext cx="10628672" cy="132343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Calibri" panose="020F0502020204030204" pitchFamily="34" charset="0"/>
                <a:cs typeface="Calibri" panose="020F0502020204030204" pitchFamily="34" charset="0"/>
              </a:rPr>
              <a:t>Associated every output channel on each layer with a gate (non-negative weight), which indicates how critical that channel is. </a:t>
            </a:r>
          </a:p>
          <a:p>
            <a:pPr marL="342900" indent="-342900">
              <a:buFont typeface="Wingdings" panose="05000000000000000000" pitchFamily="2" charset="2"/>
              <a:buChar char="l"/>
            </a:pPr>
            <a:r>
              <a:rPr lang="en-US" altLang="zh-CN" sz="2000" dirty="0">
                <a:latin typeface="Calibri" panose="020F0502020204030204" pitchFamily="34" charset="0"/>
                <a:cs typeface="Calibri" panose="020F0502020204030204" pitchFamily="34" charset="0"/>
              </a:rPr>
              <a:t>CDRPs can then be identified for each input by first identifying the critical nodes, assign meanings to the critical nodes so that the critical paths become local explanations</a:t>
            </a:r>
            <a:endParaRPr lang="zh-CN" altLang="en-US" sz="2000" dirty="0">
              <a:latin typeface="Calibri" panose="020F0502020204030204" pitchFamily="34" charset="0"/>
              <a:cs typeface="Calibri" panose="020F0502020204030204" pitchFamily="34" charset="0"/>
            </a:endParaRPr>
          </a:p>
        </p:txBody>
      </p:sp>
      <p:pic>
        <p:nvPicPr>
          <p:cNvPr id="3" name="图片 2">
            <a:extLst>
              <a:ext uri="{FF2B5EF4-FFF2-40B4-BE49-F238E27FC236}">
                <a16:creationId xmlns:a16="http://schemas.microsoft.com/office/drawing/2014/main" id="{D854503F-35F2-BA76-7C90-7062D1C3B2D2}"/>
              </a:ext>
            </a:extLst>
          </p:cNvPr>
          <p:cNvPicPr>
            <a:picLocks noChangeAspect="1"/>
          </p:cNvPicPr>
          <p:nvPr/>
        </p:nvPicPr>
        <p:blipFill>
          <a:blip r:embed="rId2"/>
          <a:stretch>
            <a:fillRect/>
          </a:stretch>
        </p:blipFill>
        <p:spPr>
          <a:xfrm>
            <a:off x="825909" y="3120887"/>
            <a:ext cx="4930692" cy="2634129"/>
          </a:xfrm>
          <a:prstGeom prst="rect">
            <a:avLst/>
          </a:prstGeom>
        </p:spPr>
      </p:pic>
      <p:pic>
        <p:nvPicPr>
          <p:cNvPr id="6" name="图片 5">
            <a:extLst>
              <a:ext uri="{FF2B5EF4-FFF2-40B4-BE49-F238E27FC236}">
                <a16:creationId xmlns:a16="http://schemas.microsoft.com/office/drawing/2014/main" id="{FE173735-0FE4-7D3E-93AC-73FC3396BF33}"/>
              </a:ext>
            </a:extLst>
          </p:cNvPr>
          <p:cNvPicPr>
            <a:picLocks noChangeAspect="1"/>
          </p:cNvPicPr>
          <p:nvPr/>
        </p:nvPicPr>
        <p:blipFill>
          <a:blip r:embed="rId3"/>
          <a:stretch>
            <a:fillRect/>
          </a:stretch>
        </p:blipFill>
        <p:spPr>
          <a:xfrm>
            <a:off x="6006548" y="3046268"/>
            <a:ext cx="5640249" cy="3066544"/>
          </a:xfrm>
          <a:prstGeom prst="rect">
            <a:avLst/>
          </a:prstGeom>
        </p:spPr>
      </p:pic>
      <p:sp>
        <p:nvSpPr>
          <p:cNvPr id="5" name="文本框 4">
            <a:extLst>
              <a:ext uri="{FF2B5EF4-FFF2-40B4-BE49-F238E27FC236}">
                <a16:creationId xmlns:a16="http://schemas.microsoft.com/office/drawing/2014/main" id="{60A7DBED-6041-881F-8BDD-801901F9191E}"/>
              </a:ext>
            </a:extLst>
          </p:cNvPr>
          <p:cNvSpPr txBox="1"/>
          <p:nvPr/>
        </p:nvSpPr>
        <p:spPr>
          <a:xfrm>
            <a:off x="1936954" y="6389244"/>
            <a:ext cx="8042787" cy="338554"/>
          </a:xfrm>
          <a:prstGeom prst="rect">
            <a:avLst/>
          </a:prstGeom>
          <a:noFill/>
        </p:spPr>
        <p:txBody>
          <a:bodyPr wrap="square">
            <a:spAutoFit/>
          </a:bodyPr>
          <a:lstStyle/>
          <a:p>
            <a:r>
              <a:rPr lang="en-US" altLang="zh-CN" sz="1600" dirty="0"/>
              <a:t>Wang et al., Interpret Neural Networks by Identifying Critical Data Routing Paths, CVPR </a:t>
            </a:r>
            <a:endParaRPr lang="zh-CN" altLang="en-US" sz="1600" dirty="0"/>
          </a:p>
        </p:txBody>
      </p:sp>
    </p:spTree>
    <p:extLst>
      <p:ext uri="{BB962C8B-B14F-4D97-AF65-F5344CB8AC3E}">
        <p14:creationId xmlns:p14="http://schemas.microsoft.com/office/powerpoint/2010/main" val="2596359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593FE6-394D-4052-902B-554B6C5A82EA}"/>
              </a:ext>
            </a:extLst>
          </p:cNvPr>
          <p:cNvSpPr txBox="1"/>
          <p:nvPr/>
        </p:nvSpPr>
        <p:spPr>
          <a:xfrm>
            <a:off x="526024" y="511277"/>
            <a:ext cx="6032091" cy="523220"/>
          </a:xfrm>
          <a:prstGeom prst="rect">
            <a:avLst/>
          </a:prstGeom>
          <a:noFill/>
        </p:spPr>
        <p:txBody>
          <a:bodyPr wrap="square" rtlCol="0">
            <a:spAutoFit/>
          </a:bodyPr>
          <a:lstStyle/>
          <a:p>
            <a:pPr algn="just"/>
            <a:r>
              <a:rPr lang="en-US" altLang="zh-CN" sz="2800" b="1" dirty="0"/>
              <a:t>Critical Data Routing Paths (CDPRs)</a:t>
            </a:r>
          </a:p>
        </p:txBody>
      </p:sp>
      <p:sp>
        <p:nvSpPr>
          <p:cNvPr id="5" name="文本框 4">
            <a:extLst>
              <a:ext uri="{FF2B5EF4-FFF2-40B4-BE49-F238E27FC236}">
                <a16:creationId xmlns:a16="http://schemas.microsoft.com/office/drawing/2014/main" id="{452EF6CB-313F-CD8A-2E18-38442FBF9307}"/>
              </a:ext>
            </a:extLst>
          </p:cNvPr>
          <p:cNvSpPr txBox="1"/>
          <p:nvPr/>
        </p:nvSpPr>
        <p:spPr>
          <a:xfrm>
            <a:off x="653497" y="1535453"/>
            <a:ext cx="10677111" cy="646331"/>
          </a:xfrm>
          <a:prstGeom prst="rect">
            <a:avLst/>
          </a:prstGeom>
          <a:noFill/>
        </p:spPr>
        <p:txBody>
          <a:bodyPr wrap="square">
            <a:spAutoFit/>
          </a:bodyPr>
          <a:lstStyle/>
          <a:p>
            <a:pPr marL="285750" indent="-285750">
              <a:buFont typeface="Wingdings" panose="05000000000000000000" pitchFamily="2" charset="2"/>
              <a:buChar char="l"/>
            </a:pPr>
            <a:r>
              <a:rPr lang="en-US" altLang="zh-CN" dirty="0">
                <a:solidFill>
                  <a:srgbClr val="FF0000"/>
                </a:solidFill>
              </a:rPr>
              <a:t>Distillation Guided Routing</a:t>
            </a:r>
            <a:r>
              <a:rPr lang="en-US" altLang="zh-CN" dirty="0"/>
              <a:t>: distilling the subnetwork outlined by routing paths without which the performance degenerates severely. </a:t>
            </a:r>
            <a:endParaRPr lang="zh-CN" altLang="en-US" dirty="0"/>
          </a:p>
        </p:txBody>
      </p:sp>
      <p:pic>
        <p:nvPicPr>
          <p:cNvPr id="9" name="图片 8">
            <a:extLst>
              <a:ext uri="{FF2B5EF4-FFF2-40B4-BE49-F238E27FC236}">
                <a16:creationId xmlns:a16="http://schemas.microsoft.com/office/drawing/2014/main" id="{C2172FED-59F0-57A0-F5C2-98485963435F}"/>
              </a:ext>
            </a:extLst>
          </p:cNvPr>
          <p:cNvPicPr>
            <a:picLocks noChangeAspect="1"/>
          </p:cNvPicPr>
          <p:nvPr/>
        </p:nvPicPr>
        <p:blipFill>
          <a:blip r:embed="rId2"/>
          <a:stretch>
            <a:fillRect/>
          </a:stretch>
        </p:blipFill>
        <p:spPr>
          <a:xfrm>
            <a:off x="196297" y="3012584"/>
            <a:ext cx="6460906" cy="2578343"/>
          </a:xfrm>
          <a:prstGeom prst="rect">
            <a:avLst/>
          </a:prstGeom>
        </p:spPr>
      </p:pic>
      <p:pic>
        <p:nvPicPr>
          <p:cNvPr id="11" name="图片 10">
            <a:extLst>
              <a:ext uri="{FF2B5EF4-FFF2-40B4-BE49-F238E27FC236}">
                <a16:creationId xmlns:a16="http://schemas.microsoft.com/office/drawing/2014/main" id="{1BEF5520-796D-31DC-B2E9-43D4447A2EDB}"/>
              </a:ext>
            </a:extLst>
          </p:cNvPr>
          <p:cNvPicPr>
            <a:picLocks noChangeAspect="1"/>
          </p:cNvPicPr>
          <p:nvPr/>
        </p:nvPicPr>
        <p:blipFill>
          <a:blip r:embed="rId3"/>
          <a:stretch>
            <a:fillRect/>
          </a:stretch>
        </p:blipFill>
        <p:spPr>
          <a:xfrm>
            <a:off x="7231751" y="3012584"/>
            <a:ext cx="4326628" cy="1170930"/>
          </a:xfrm>
          <a:prstGeom prst="rect">
            <a:avLst/>
          </a:prstGeom>
        </p:spPr>
      </p:pic>
      <p:pic>
        <p:nvPicPr>
          <p:cNvPr id="13" name="图片 12">
            <a:extLst>
              <a:ext uri="{FF2B5EF4-FFF2-40B4-BE49-F238E27FC236}">
                <a16:creationId xmlns:a16="http://schemas.microsoft.com/office/drawing/2014/main" id="{E7B361B1-EAE6-A2F5-A61F-F3119BDE239C}"/>
              </a:ext>
            </a:extLst>
          </p:cNvPr>
          <p:cNvPicPr>
            <a:picLocks noChangeAspect="1"/>
          </p:cNvPicPr>
          <p:nvPr/>
        </p:nvPicPr>
        <p:blipFill>
          <a:blip r:embed="rId4"/>
          <a:stretch>
            <a:fillRect/>
          </a:stretch>
        </p:blipFill>
        <p:spPr>
          <a:xfrm>
            <a:off x="7086865" y="4301755"/>
            <a:ext cx="4616401" cy="1371208"/>
          </a:xfrm>
          <a:prstGeom prst="rect">
            <a:avLst/>
          </a:prstGeom>
        </p:spPr>
      </p:pic>
    </p:spTree>
    <p:extLst>
      <p:ext uri="{BB962C8B-B14F-4D97-AF65-F5344CB8AC3E}">
        <p14:creationId xmlns:p14="http://schemas.microsoft.com/office/powerpoint/2010/main" val="1289503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ADEAE39-CC5B-46AC-AEDB-8D1EDE1C2E00}"/>
              </a:ext>
            </a:extLst>
          </p:cNvPr>
          <p:cNvSpPr/>
          <p:nvPr/>
        </p:nvSpPr>
        <p:spPr>
          <a:xfrm>
            <a:off x="3313470" y="1676399"/>
            <a:ext cx="3844414" cy="580103"/>
          </a:xfrm>
          <a:prstGeom prst="rect">
            <a:avLst/>
          </a:prstGeom>
          <a:solidFill>
            <a:srgbClr val="BAD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cs typeface="Calibri" panose="020F0502020204030204" pitchFamily="34" charset="0"/>
              </a:rPr>
              <a:t>Why we need interpretability?</a:t>
            </a:r>
            <a:endParaRPr lang="zh-CN" altLang="en-US" dirty="0">
              <a:solidFill>
                <a:schemeClr val="tx1"/>
              </a:solidFill>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A7CB611E-BBCB-4506-B80F-39D474A979FE}"/>
              </a:ext>
            </a:extLst>
          </p:cNvPr>
          <p:cNvSpPr/>
          <p:nvPr/>
        </p:nvSpPr>
        <p:spPr>
          <a:xfrm>
            <a:off x="3313470" y="2512141"/>
            <a:ext cx="3844414" cy="585019"/>
          </a:xfrm>
          <a:prstGeom prst="rect">
            <a:avLst/>
          </a:prstGeom>
          <a:solidFill>
            <a:srgbClr val="BAD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cs typeface="Calibri" panose="020F0502020204030204" pitchFamily="34" charset="0"/>
              </a:rPr>
              <a:t>Types of interpretability</a:t>
            </a:r>
            <a:endParaRPr lang="zh-CN" altLang="en-US" dirty="0">
              <a:solidFill>
                <a:schemeClr val="tx1"/>
              </a:solidFill>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7D217BFD-8425-4007-B792-B7A88E940981}"/>
              </a:ext>
            </a:extLst>
          </p:cNvPr>
          <p:cNvSpPr/>
          <p:nvPr/>
        </p:nvSpPr>
        <p:spPr>
          <a:xfrm>
            <a:off x="3313470" y="3372463"/>
            <a:ext cx="3844414" cy="580103"/>
          </a:xfrm>
          <a:prstGeom prst="rect">
            <a:avLst/>
          </a:prstGeom>
          <a:solidFill>
            <a:srgbClr val="BAD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333333"/>
                </a:solidFill>
                <a:effectLst/>
                <a:latin typeface="Calibri" panose="020F0502020204030204" pitchFamily="34" charset="0"/>
                <a:cs typeface="Calibri" panose="020F0502020204030204" pitchFamily="34" charset="0"/>
              </a:rPr>
              <a:t>How to evaluate </a:t>
            </a:r>
            <a:r>
              <a:rPr lang="en-US" altLang="zh-CN" dirty="0">
                <a:solidFill>
                  <a:schemeClr val="tx1"/>
                </a:solidFill>
                <a:latin typeface="Calibri" panose="020F0502020204030204" pitchFamily="34" charset="0"/>
                <a:cs typeface="Calibri" panose="020F0502020204030204" pitchFamily="34" charset="0"/>
              </a:rPr>
              <a:t>interpretability?</a:t>
            </a:r>
            <a:endParaRPr lang="zh-CN" altLang="en-US" dirty="0">
              <a:solidFill>
                <a:schemeClr val="tx1"/>
              </a:solidFill>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0BF4C023-0239-42EE-B949-8D3E3A92E4C2}"/>
              </a:ext>
            </a:extLst>
          </p:cNvPr>
          <p:cNvSpPr/>
          <p:nvPr/>
        </p:nvSpPr>
        <p:spPr>
          <a:xfrm>
            <a:off x="3313470" y="4227869"/>
            <a:ext cx="3844414" cy="929149"/>
          </a:xfrm>
          <a:prstGeom prst="rect">
            <a:avLst/>
          </a:prstGeom>
          <a:solidFill>
            <a:srgbClr val="BAD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cs typeface="Calibri" panose="020F0502020204030204" pitchFamily="34" charset="0"/>
              </a:rPr>
              <a:t>Interpretability Methods for DNN</a:t>
            </a:r>
            <a:endParaRPr lang="zh-CN" altLang="en-US" dirty="0">
              <a:solidFill>
                <a:schemeClr val="tx1"/>
              </a:solidFill>
              <a:latin typeface="Calibri" panose="020F0502020204030204" pitchFamily="34" charset="0"/>
              <a:cs typeface="Calibri" panose="020F0502020204030204" pitchFamily="34" charset="0"/>
            </a:endParaRPr>
          </a:p>
        </p:txBody>
      </p:sp>
      <p:sp>
        <p:nvSpPr>
          <p:cNvPr id="10" name="标题 1">
            <a:extLst>
              <a:ext uri="{FF2B5EF4-FFF2-40B4-BE49-F238E27FC236}">
                <a16:creationId xmlns:a16="http://schemas.microsoft.com/office/drawing/2014/main" id="{7F1951FD-0EF6-DD82-58AA-F25FA5DF6988}"/>
              </a:ext>
            </a:extLst>
          </p:cNvPr>
          <p:cNvSpPr>
            <a:spLocks noGrp="1"/>
          </p:cNvSpPr>
          <p:nvPr/>
        </p:nvSpPr>
        <p:spPr>
          <a:xfrm>
            <a:off x="870154" y="121674"/>
            <a:ext cx="8229600" cy="1143000"/>
          </a:xfrm>
          <a:prstGeom prst="rect">
            <a:avLst/>
          </a:prstGeom>
          <a:noFill/>
          <a:ln w="9525">
            <a:noFill/>
          </a:ln>
        </p:spPr>
        <p:txBody>
          <a:bodyPr anchor="ctr" anchorCtr="0"/>
          <a:lstStyle/>
          <a:p>
            <a:pPr algn="ctr"/>
            <a:r>
              <a:rPr lang="en-US" altLang="zh-CN" sz="4000" b="1" dirty="0">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1402396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593FE6-394D-4052-902B-554B6C5A82EA}"/>
              </a:ext>
            </a:extLst>
          </p:cNvPr>
          <p:cNvSpPr txBox="1"/>
          <p:nvPr/>
        </p:nvSpPr>
        <p:spPr>
          <a:xfrm>
            <a:off x="526024" y="511277"/>
            <a:ext cx="6032091" cy="523220"/>
          </a:xfrm>
          <a:prstGeom prst="rect">
            <a:avLst/>
          </a:prstGeom>
          <a:noFill/>
        </p:spPr>
        <p:txBody>
          <a:bodyPr wrap="square" rtlCol="0">
            <a:spAutoFit/>
          </a:bodyPr>
          <a:lstStyle/>
          <a:p>
            <a:pPr algn="just"/>
            <a:r>
              <a:rPr lang="en-US" altLang="zh-CN" sz="2800" b="1" dirty="0"/>
              <a:t>Hybrid Rule Sets (</a:t>
            </a:r>
            <a:r>
              <a:rPr lang="en-US" altLang="zh-CN" sz="2800" b="1" dirty="0" err="1"/>
              <a:t>HyRS</a:t>
            </a:r>
            <a:r>
              <a:rPr lang="en-US" altLang="zh-CN" sz="2800" b="1" dirty="0"/>
              <a:t>)</a:t>
            </a:r>
          </a:p>
        </p:txBody>
      </p:sp>
      <p:sp>
        <p:nvSpPr>
          <p:cNvPr id="8" name="文本框 7">
            <a:extLst>
              <a:ext uri="{FF2B5EF4-FFF2-40B4-BE49-F238E27FC236}">
                <a16:creationId xmlns:a16="http://schemas.microsoft.com/office/drawing/2014/main" id="{B0C1C5D4-FF71-B823-E755-85740AFA512D}"/>
              </a:ext>
            </a:extLst>
          </p:cNvPr>
          <p:cNvSpPr txBox="1"/>
          <p:nvPr/>
        </p:nvSpPr>
        <p:spPr>
          <a:xfrm>
            <a:off x="825909" y="1378663"/>
            <a:ext cx="10628672"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Calibri" panose="020F0502020204030204" pitchFamily="34" charset="0"/>
                <a:cs typeface="Calibri" panose="020F0502020204030204" pitchFamily="34" charset="0"/>
              </a:rPr>
              <a:t>Attempted to find an interpretable partial substitution (a rule set) to the network that covers a certain subset of the input space. </a:t>
            </a:r>
            <a:endParaRPr lang="zh-CN" altLang="en-US" sz="20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A26C01CF-AE26-8DB4-A9B4-5605F0BD2276}"/>
              </a:ext>
            </a:extLst>
          </p:cNvPr>
          <p:cNvPicPr>
            <a:picLocks noChangeAspect="1"/>
          </p:cNvPicPr>
          <p:nvPr/>
        </p:nvPicPr>
        <p:blipFill>
          <a:blip r:embed="rId2"/>
          <a:stretch>
            <a:fillRect/>
          </a:stretch>
        </p:blipFill>
        <p:spPr>
          <a:xfrm>
            <a:off x="3263348" y="4409720"/>
            <a:ext cx="5665304" cy="1937003"/>
          </a:xfrm>
          <a:prstGeom prst="rect">
            <a:avLst/>
          </a:prstGeom>
        </p:spPr>
      </p:pic>
      <p:pic>
        <p:nvPicPr>
          <p:cNvPr id="13" name="图片 12">
            <a:extLst>
              <a:ext uri="{FF2B5EF4-FFF2-40B4-BE49-F238E27FC236}">
                <a16:creationId xmlns:a16="http://schemas.microsoft.com/office/drawing/2014/main" id="{572C04C1-3A0C-1395-82B8-09FE7BAF7F7E}"/>
              </a:ext>
            </a:extLst>
          </p:cNvPr>
          <p:cNvPicPr>
            <a:picLocks noChangeAspect="1"/>
          </p:cNvPicPr>
          <p:nvPr/>
        </p:nvPicPr>
        <p:blipFill>
          <a:blip r:embed="rId3"/>
          <a:stretch>
            <a:fillRect/>
          </a:stretch>
        </p:blipFill>
        <p:spPr>
          <a:xfrm>
            <a:off x="2163417" y="2530194"/>
            <a:ext cx="2945295" cy="1188159"/>
          </a:xfrm>
          <a:prstGeom prst="rect">
            <a:avLst/>
          </a:prstGeom>
        </p:spPr>
      </p:pic>
      <p:pic>
        <p:nvPicPr>
          <p:cNvPr id="16" name="图片 15">
            <a:extLst>
              <a:ext uri="{FF2B5EF4-FFF2-40B4-BE49-F238E27FC236}">
                <a16:creationId xmlns:a16="http://schemas.microsoft.com/office/drawing/2014/main" id="{58FBACEB-1023-C22A-1ABF-8AB315436C8C}"/>
              </a:ext>
            </a:extLst>
          </p:cNvPr>
          <p:cNvPicPr>
            <a:picLocks noChangeAspect="1"/>
          </p:cNvPicPr>
          <p:nvPr/>
        </p:nvPicPr>
        <p:blipFill>
          <a:blip r:embed="rId4"/>
          <a:stretch>
            <a:fillRect/>
          </a:stretch>
        </p:blipFill>
        <p:spPr>
          <a:xfrm>
            <a:off x="5601982" y="2128933"/>
            <a:ext cx="4605505" cy="1990682"/>
          </a:xfrm>
          <a:prstGeom prst="rect">
            <a:avLst/>
          </a:prstGeom>
        </p:spPr>
      </p:pic>
      <p:sp>
        <p:nvSpPr>
          <p:cNvPr id="3" name="文本框 2">
            <a:extLst>
              <a:ext uri="{FF2B5EF4-FFF2-40B4-BE49-F238E27FC236}">
                <a16:creationId xmlns:a16="http://schemas.microsoft.com/office/drawing/2014/main" id="{24ED507A-5433-0820-D06C-7568B8B088BE}"/>
              </a:ext>
            </a:extLst>
          </p:cNvPr>
          <p:cNvSpPr txBox="1"/>
          <p:nvPr/>
        </p:nvSpPr>
        <p:spPr>
          <a:xfrm>
            <a:off x="5601982" y="311967"/>
            <a:ext cx="6096000" cy="584775"/>
          </a:xfrm>
          <a:prstGeom prst="rect">
            <a:avLst/>
          </a:prstGeom>
          <a:noFill/>
        </p:spPr>
        <p:txBody>
          <a:bodyPr wrap="square">
            <a:spAutoFit/>
          </a:bodyPr>
          <a:lstStyle/>
          <a:p>
            <a:r>
              <a:rPr lang="en-US" altLang="zh-CN" sz="1600" dirty="0"/>
              <a:t>Wang, Gaining Free or Low-Cost Transparency with Interpretable Partial Substitute, ICML 2019</a:t>
            </a:r>
            <a:endParaRPr lang="zh-CN" altLang="en-US" sz="1600" dirty="0"/>
          </a:p>
        </p:txBody>
      </p:sp>
    </p:spTree>
    <p:extLst>
      <p:ext uri="{BB962C8B-B14F-4D97-AF65-F5344CB8AC3E}">
        <p14:creationId xmlns:p14="http://schemas.microsoft.com/office/powerpoint/2010/main" val="1127762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593FE6-394D-4052-902B-554B6C5A82EA}"/>
              </a:ext>
            </a:extLst>
          </p:cNvPr>
          <p:cNvSpPr txBox="1"/>
          <p:nvPr/>
        </p:nvSpPr>
        <p:spPr>
          <a:xfrm>
            <a:off x="526024" y="511277"/>
            <a:ext cx="6032091" cy="523220"/>
          </a:xfrm>
          <a:prstGeom prst="rect">
            <a:avLst/>
          </a:prstGeom>
          <a:noFill/>
        </p:spPr>
        <p:txBody>
          <a:bodyPr wrap="square" rtlCol="0">
            <a:spAutoFit/>
          </a:bodyPr>
          <a:lstStyle/>
          <a:p>
            <a:pPr algn="just"/>
            <a:r>
              <a:rPr lang="en-US" altLang="zh-CN" sz="2800" b="1" dirty="0"/>
              <a:t>Hybrid Rule Sets (</a:t>
            </a:r>
            <a:r>
              <a:rPr lang="en-US" altLang="zh-CN" sz="2800" b="1" dirty="0" err="1"/>
              <a:t>HyRS</a:t>
            </a:r>
            <a:r>
              <a:rPr lang="en-US" altLang="zh-CN" sz="2800" b="1" dirty="0"/>
              <a:t>)</a:t>
            </a:r>
          </a:p>
        </p:txBody>
      </p:sp>
      <p:sp>
        <p:nvSpPr>
          <p:cNvPr id="8" name="文本框 7">
            <a:extLst>
              <a:ext uri="{FF2B5EF4-FFF2-40B4-BE49-F238E27FC236}">
                <a16:creationId xmlns:a16="http://schemas.microsoft.com/office/drawing/2014/main" id="{B0C1C5D4-FF71-B823-E755-85740AFA512D}"/>
              </a:ext>
            </a:extLst>
          </p:cNvPr>
          <p:cNvSpPr txBox="1"/>
          <p:nvPr/>
        </p:nvSpPr>
        <p:spPr>
          <a:xfrm>
            <a:off x="825909" y="1378663"/>
            <a:ext cx="10628672"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latin typeface="Calibri" panose="020F0502020204030204" pitchFamily="34" charset="0"/>
                <a:cs typeface="Calibri" panose="020F0502020204030204" pitchFamily="34" charset="0"/>
              </a:rPr>
              <a:t>Model Training</a:t>
            </a:r>
            <a:endParaRPr lang="zh-CN" altLang="en-US" sz="2000" dirty="0">
              <a:latin typeface="Calibri" panose="020F0502020204030204" pitchFamily="34" charset="0"/>
              <a:cs typeface="Calibri" panose="020F0502020204030204" pitchFamily="34" charset="0"/>
            </a:endParaRPr>
          </a:p>
        </p:txBody>
      </p:sp>
      <p:pic>
        <p:nvPicPr>
          <p:cNvPr id="3" name="图片 2">
            <a:extLst>
              <a:ext uri="{FF2B5EF4-FFF2-40B4-BE49-F238E27FC236}">
                <a16:creationId xmlns:a16="http://schemas.microsoft.com/office/drawing/2014/main" id="{B043E185-51D3-31BC-7CEE-0360BDEBA7CD}"/>
              </a:ext>
            </a:extLst>
          </p:cNvPr>
          <p:cNvPicPr>
            <a:picLocks noChangeAspect="1"/>
          </p:cNvPicPr>
          <p:nvPr/>
        </p:nvPicPr>
        <p:blipFill>
          <a:blip r:embed="rId2"/>
          <a:stretch>
            <a:fillRect/>
          </a:stretch>
        </p:blipFill>
        <p:spPr>
          <a:xfrm>
            <a:off x="825909" y="4052102"/>
            <a:ext cx="6303687" cy="651601"/>
          </a:xfrm>
          <a:prstGeom prst="rect">
            <a:avLst/>
          </a:prstGeom>
        </p:spPr>
      </p:pic>
      <p:pic>
        <p:nvPicPr>
          <p:cNvPr id="7" name="图片 6">
            <a:extLst>
              <a:ext uri="{FF2B5EF4-FFF2-40B4-BE49-F238E27FC236}">
                <a16:creationId xmlns:a16="http://schemas.microsoft.com/office/drawing/2014/main" id="{933447EF-8ED8-7A2A-54BA-843277574C88}"/>
              </a:ext>
            </a:extLst>
          </p:cNvPr>
          <p:cNvPicPr>
            <a:picLocks noChangeAspect="1"/>
          </p:cNvPicPr>
          <p:nvPr/>
        </p:nvPicPr>
        <p:blipFill>
          <a:blip r:embed="rId3"/>
          <a:stretch>
            <a:fillRect/>
          </a:stretch>
        </p:blipFill>
        <p:spPr>
          <a:xfrm>
            <a:off x="1960024" y="3084713"/>
            <a:ext cx="3345760" cy="736761"/>
          </a:xfrm>
          <a:prstGeom prst="rect">
            <a:avLst/>
          </a:prstGeom>
        </p:spPr>
      </p:pic>
      <p:pic>
        <p:nvPicPr>
          <p:cNvPr id="10" name="图片 9">
            <a:extLst>
              <a:ext uri="{FF2B5EF4-FFF2-40B4-BE49-F238E27FC236}">
                <a16:creationId xmlns:a16="http://schemas.microsoft.com/office/drawing/2014/main" id="{6693F9E9-FEB2-2699-F255-9B072E4A8418}"/>
              </a:ext>
            </a:extLst>
          </p:cNvPr>
          <p:cNvPicPr>
            <a:picLocks noChangeAspect="1"/>
          </p:cNvPicPr>
          <p:nvPr/>
        </p:nvPicPr>
        <p:blipFill>
          <a:blip r:embed="rId4"/>
          <a:stretch>
            <a:fillRect/>
          </a:stretch>
        </p:blipFill>
        <p:spPr>
          <a:xfrm>
            <a:off x="1032427" y="2006647"/>
            <a:ext cx="6405875" cy="651601"/>
          </a:xfrm>
          <a:prstGeom prst="rect">
            <a:avLst/>
          </a:prstGeom>
        </p:spPr>
      </p:pic>
      <p:pic>
        <p:nvPicPr>
          <p:cNvPr id="14" name="图片 13">
            <a:extLst>
              <a:ext uri="{FF2B5EF4-FFF2-40B4-BE49-F238E27FC236}">
                <a16:creationId xmlns:a16="http://schemas.microsoft.com/office/drawing/2014/main" id="{FAE0F4C8-EA95-4B6E-0F20-7AFEAF394495}"/>
              </a:ext>
            </a:extLst>
          </p:cNvPr>
          <p:cNvPicPr>
            <a:picLocks noChangeAspect="1"/>
          </p:cNvPicPr>
          <p:nvPr/>
        </p:nvPicPr>
        <p:blipFill>
          <a:blip r:embed="rId5"/>
          <a:stretch>
            <a:fillRect/>
          </a:stretch>
        </p:blipFill>
        <p:spPr>
          <a:xfrm>
            <a:off x="7868113" y="226137"/>
            <a:ext cx="3950784" cy="6405725"/>
          </a:xfrm>
          <a:prstGeom prst="rect">
            <a:avLst/>
          </a:prstGeom>
        </p:spPr>
      </p:pic>
      <p:cxnSp>
        <p:nvCxnSpPr>
          <p:cNvPr id="5" name="直接连接符 4">
            <a:extLst>
              <a:ext uri="{FF2B5EF4-FFF2-40B4-BE49-F238E27FC236}">
                <a16:creationId xmlns:a16="http://schemas.microsoft.com/office/drawing/2014/main" id="{C77578A6-876B-4FA3-AA6F-93162504D702}"/>
              </a:ext>
            </a:extLst>
          </p:cNvPr>
          <p:cNvCxnSpPr/>
          <p:nvPr/>
        </p:nvCxnSpPr>
        <p:spPr>
          <a:xfrm>
            <a:off x="6076229" y="2172929"/>
            <a:ext cx="0" cy="1081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A5DDBF0-38EB-1ADB-ACC8-74AB032D63F6}"/>
              </a:ext>
            </a:extLst>
          </p:cNvPr>
          <p:cNvCxnSpPr/>
          <p:nvPr/>
        </p:nvCxnSpPr>
        <p:spPr>
          <a:xfrm>
            <a:off x="2613992" y="4703703"/>
            <a:ext cx="1391478"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BF2DE21-1E4F-8FFF-E99D-FB52814132A1}"/>
              </a:ext>
            </a:extLst>
          </p:cNvPr>
          <p:cNvSpPr txBox="1"/>
          <p:nvPr/>
        </p:nvSpPr>
        <p:spPr>
          <a:xfrm>
            <a:off x="2733261" y="4713642"/>
            <a:ext cx="1272209" cy="369332"/>
          </a:xfrm>
          <a:prstGeom prst="rect">
            <a:avLst/>
          </a:prstGeom>
          <a:noFill/>
        </p:spPr>
        <p:txBody>
          <a:bodyPr wrap="square" rtlCol="0">
            <a:spAutoFit/>
          </a:bodyPr>
          <a:lstStyle/>
          <a:p>
            <a:pPr algn="ctr"/>
            <a:r>
              <a:rPr lang="en-US" altLang="zh-CN" dirty="0"/>
              <a:t>error</a:t>
            </a:r>
            <a:endParaRPr lang="zh-CN" altLang="en-US" dirty="0"/>
          </a:p>
        </p:txBody>
      </p:sp>
      <p:cxnSp>
        <p:nvCxnSpPr>
          <p:cNvPr id="12" name="直接连接符 11">
            <a:extLst>
              <a:ext uri="{FF2B5EF4-FFF2-40B4-BE49-F238E27FC236}">
                <a16:creationId xmlns:a16="http://schemas.microsoft.com/office/drawing/2014/main" id="{DF2AAA06-1CE9-49C1-4E6D-906E15ABE412}"/>
              </a:ext>
            </a:extLst>
          </p:cNvPr>
          <p:cNvCxnSpPr>
            <a:cxnSpLocks/>
          </p:cNvCxnSpPr>
          <p:nvPr/>
        </p:nvCxnSpPr>
        <p:spPr>
          <a:xfrm>
            <a:off x="4205854" y="4703703"/>
            <a:ext cx="972433"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B68D808-73C3-0BEB-F727-6D61E552D54A}"/>
              </a:ext>
            </a:extLst>
          </p:cNvPr>
          <p:cNvSpPr txBox="1"/>
          <p:nvPr/>
        </p:nvSpPr>
        <p:spPr>
          <a:xfrm>
            <a:off x="3916818" y="4713642"/>
            <a:ext cx="1737588" cy="369332"/>
          </a:xfrm>
          <a:prstGeom prst="rect">
            <a:avLst/>
          </a:prstGeom>
          <a:noFill/>
        </p:spPr>
        <p:txBody>
          <a:bodyPr wrap="square" rtlCol="0">
            <a:spAutoFit/>
          </a:bodyPr>
          <a:lstStyle/>
          <a:p>
            <a:pPr algn="ctr"/>
            <a:r>
              <a:rPr lang="en-US" altLang="zh-CN" dirty="0"/>
              <a:t>Interpretability</a:t>
            </a:r>
            <a:endParaRPr lang="zh-CN" altLang="en-US" dirty="0"/>
          </a:p>
        </p:txBody>
      </p:sp>
      <p:cxnSp>
        <p:nvCxnSpPr>
          <p:cNvPr id="17" name="直接连接符 16">
            <a:extLst>
              <a:ext uri="{FF2B5EF4-FFF2-40B4-BE49-F238E27FC236}">
                <a16:creationId xmlns:a16="http://schemas.microsoft.com/office/drawing/2014/main" id="{B17FC65B-3B30-DCD9-1354-7DCC28FE2DAA}"/>
              </a:ext>
            </a:extLst>
          </p:cNvPr>
          <p:cNvCxnSpPr/>
          <p:nvPr/>
        </p:nvCxnSpPr>
        <p:spPr>
          <a:xfrm>
            <a:off x="5625550" y="4703703"/>
            <a:ext cx="153062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46A3E0D-DF6C-0E3B-CA35-55BB38376A85}"/>
              </a:ext>
            </a:extLst>
          </p:cNvPr>
          <p:cNvSpPr txBox="1"/>
          <p:nvPr/>
        </p:nvSpPr>
        <p:spPr>
          <a:xfrm>
            <a:off x="5522069" y="4731836"/>
            <a:ext cx="1737588" cy="369332"/>
          </a:xfrm>
          <a:prstGeom prst="rect">
            <a:avLst/>
          </a:prstGeom>
          <a:noFill/>
        </p:spPr>
        <p:txBody>
          <a:bodyPr wrap="square" rtlCol="0">
            <a:spAutoFit/>
          </a:bodyPr>
          <a:lstStyle/>
          <a:p>
            <a:pPr algn="ctr"/>
            <a:r>
              <a:rPr lang="en-US" altLang="zh-CN" dirty="0"/>
              <a:t>Transparency</a:t>
            </a:r>
            <a:endParaRPr lang="zh-CN" altLang="en-US" dirty="0"/>
          </a:p>
        </p:txBody>
      </p:sp>
      <p:pic>
        <p:nvPicPr>
          <p:cNvPr id="19" name="图片 18">
            <a:extLst>
              <a:ext uri="{FF2B5EF4-FFF2-40B4-BE49-F238E27FC236}">
                <a16:creationId xmlns:a16="http://schemas.microsoft.com/office/drawing/2014/main" id="{EAC4DE70-3819-05B1-9A4D-7193BBB8082A}"/>
              </a:ext>
            </a:extLst>
          </p:cNvPr>
          <p:cNvPicPr>
            <a:picLocks noChangeAspect="1"/>
          </p:cNvPicPr>
          <p:nvPr/>
        </p:nvPicPr>
        <p:blipFill>
          <a:blip r:embed="rId6"/>
          <a:stretch>
            <a:fillRect/>
          </a:stretch>
        </p:blipFill>
        <p:spPr>
          <a:xfrm>
            <a:off x="1566534" y="5325733"/>
            <a:ext cx="4991581" cy="797805"/>
          </a:xfrm>
          <a:prstGeom prst="rect">
            <a:avLst/>
          </a:prstGeom>
        </p:spPr>
      </p:pic>
    </p:spTree>
    <p:extLst>
      <p:ext uri="{BB962C8B-B14F-4D97-AF65-F5344CB8AC3E}">
        <p14:creationId xmlns:p14="http://schemas.microsoft.com/office/powerpoint/2010/main" val="705937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96200" y="433398"/>
            <a:ext cx="9232384"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10318517"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Tree Regularization for Deep Models</a:t>
              </a:r>
              <a:endParaRPr lang="fr-FR" altLang="zh-CN" sz="2800" b="1" dirty="0">
                <a:latin typeface="Cambria" panose="02040503050406030204" pitchFamily="18" charset="0"/>
                <a:ea typeface="Cambria" panose="02040503050406030204" pitchFamily="18" charset="0"/>
              </a:endParaRPr>
            </a:p>
          </p:txBody>
        </p:sp>
      </p:grpSp>
      <p:sp>
        <p:nvSpPr>
          <p:cNvPr id="6" name="文本框 5">
            <a:extLst>
              <a:ext uri="{FF2B5EF4-FFF2-40B4-BE49-F238E27FC236}">
                <a16:creationId xmlns:a16="http://schemas.microsoft.com/office/drawing/2014/main" id="{63CC1D30-DF43-2AF3-97B1-4DF99B7B96A3}"/>
              </a:ext>
            </a:extLst>
          </p:cNvPr>
          <p:cNvSpPr txBox="1"/>
          <p:nvPr/>
        </p:nvSpPr>
        <p:spPr>
          <a:xfrm>
            <a:off x="1081549" y="1580054"/>
            <a:ext cx="9566786"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Attempts to penalize models whose predictions are not easily </a:t>
            </a:r>
            <a:r>
              <a:rPr lang="en-US" altLang="zh-CN" sz="2000" dirty="0" err="1"/>
              <a:t>simulatable</a:t>
            </a:r>
            <a:r>
              <a:rPr lang="en-US" altLang="zh-CN" sz="2000" dirty="0"/>
              <a:t>.</a:t>
            </a:r>
            <a:endParaRPr lang="zh-CN" altLang="en-US" sz="2000" dirty="0"/>
          </a:p>
        </p:txBody>
      </p:sp>
      <p:sp>
        <p:nvSpPr>
          <p:cNvPr id="7" name="文本框 6">
            <a:extLst>
              <a:ext uri="{FF2B5EF4-FFF2-40B4-BE49-F238E27FC236}">
                <a16:creationId xmlns:a16="http://schemas.microsoft.com/office/drawing/2014/main" id="{4477C9E4-0359-6FBF-773D-5D6799284B4F}"/>
              </a:ext>
            </a:extLst>
          </p:cNvPr>
          <p:cNvSpPr txBox="1"/>
          <p:nvPr/>
        </p:nvSpPr>
        <p:spPr>
          <a:xfrm>
            <a:off x="1428750" y="2066977"/>
            <a:ext cx="9653380" cy="646331"/>
          </a:xfrm>
          <a:prstGeom prst="rect">
            <a:avLst/>
          </a:prstGeom>
          <a:noFill/>
        </p:spPr>
        <p:txBody>
          <a:bodyPr wrap="square">
            <a:spAutoFit/>
          </a:bodyPr>
          <a:lstStyle/>
          <a:p>
            <a:r>
              <a:rPr lang="en-US" altLang="zh-CN" dirty="0"/>
              <a:t>Step1. find a single binary decision tree which accurately reproduces the network’s </a:t>
            </a:r>
            <a:r>
              <a:rPr lang="en-US" altLang="zh-CN" dirty="0" err="1"/>
              <a:t>thresholded</a:t>
            </a:r>
            <a:r>
              <a:rPr lang="en-US" altLang="zh-CN" dirty="0"/>
              <a:t> binary predictions </a:t>
            </a:r>
            <a:r>
              <a:rPr lang="en-US" altLang="zh-CN" dirty="0" err="1"/>
              <a:t>yˆn</a:t>
            </a:r>
            <a:r>
              <a:rPr lang="en-US" altLang="zh-CN" dirty="0"/>
              <a:t> given input </a:t>
            </a:r>
            <a:r>
              <a:rPr lang="en-US" altLang="zh-CN" dirty="0" err="1"/>
              <a:t>xn</a:t>
            </a:r>
            <a:r>
              <a:rPr lang="en-US" altLang="zh-CN" dirty="0"/>
              <a:t>. </a:t>
            </a:r>
            <a:endParaRPr lang="zh-CN" altLang="en-US" dirty="0"/>
          </a:p>
        </p:txBody>
      </p:sp>
      <p:sp>
        <p:nvSpPr>
          <p:cNvPr id="10" name="文本框 9">
            <a:extLst>
              <a:ext uri="{FF2B5EF4-FFF2-40B4-BE49-F238E27FC236}">
                <a16:creationId xmlns:a16="http://schemas.microsoft.com/office/drawing/2014/main" id="{F6457ACB-1F23-7EB8-1F2F-BCA51B7DF45E}"/>
              </a:ext>
            </a:extLst>
          </p:cNvPr>
          <p:cNvSpPr txBox="1"/>
          <p:nvPr/>
        </p:nvSpPr>
        <p:spPr>
          <a:xfrm>
            <a:off x="1428750" y="2740412"/>
            <a:ext cx="9566786" cy="646331"/>
          </a:xfrm>
          <a:prstGeom prst="rect">
            <a:avLst/>
          </a:prstGeom>
          <a:noFill/>
        </p:spPr>
        <p:txBody>
          <a:bodyPr wrap="square">
            <a:spAutoFit/>
          </a:bodyPr>
          <a:lstStyle/>
          <a:p>
            <a:r>
              <a:rPr lang="en-US" altLang="zh-CN" dirty="0"/>
              <a:t>Step2. measure the complexity of this decision tree as the output of Ω(W): the average number of decision nodes that must be touched to make a prediction for an input example </a:t>
            </a:r>
            <a:r>
              <a:rPr lang="en-US" altLang="zh-CN" dirty="0" err="1"/>
              <a:t>xn</a:t>
            </a:r>
            <a:endParaRPr lang="zh-CN" altLang="en-US" dirty="0"/>
          </a:p>
        </p:txBody>
      </p:sp>
      <p:pic>
        <p:nvPicPr>
          <p:cNvPr id="13" name="图片 12">
            <a:extLst>
              <a:ext uri="{FF2B5EF4-FFF2-40B4-BE49-F238E27FC236}">
                <a16:creationId xmlns:a16="http://schemas.microsoft.com/office/drawing/2014/main" id="{AD59D98C-9E70-24D2-2F35-A998305E279C}"/>
              </a:ext>
            </a:extLst>
          </p:cNvPr>
          <p:cNvPicPr>
            <a:picLocks noChangeAspect="1"/>
          </p:cNvPicPr>
          <p:nvPr/>
        </p:nvPicPr>
        <p:blipFill rotWithShape="1">
          <a:blip r:embed="rId2"/>
          <a:srcRect t="11427" b="7522"/>
          <a:stretch/>
        </p:blipFill>
        <p:spPr>
          <a:xfrm>
            <a:off x="1054817" y="4005469"/>
            <a:ext cx="4810125" cy="872367"/>
          </a:xfrm>
          <a:prstGeom prst="rect">
            <a:avLst/>
          </a:prstGeom>
        </p:spPr>
      </p:pic>
      <p:pic>
        <p:nvPicPr>
          <p:cNvPr id="15" name="图片 14">
            <a:extLst>
              <a:ext uri="{FF2B5EF4-FFF2-40B4-BE49-F238E27FC236}">
                <a16:creationId xmlns:a16="http://schemas.microsoft.com/office/drawing/2014/main" id="{F3BE95BB-8D67-2373-35BA-8C00B81FF497}"/>
              </a:ext>
            </a:extLst>
          </p:cNvPr>
          <p:cNvPicPr>
            <a:picLocks noChangeAspect="1"/>
          </p:cNvPicPr>
          <p:nvPr/>
        </p:nvPicPr>
        <p:blipFill>
          <a:blip r:embed="rId3"/>
          <a:stretch>
            <a:fillRect/>
          </a:stretch>
        </p:blipFill>
        <p:spPr>
          <a:xfrm>
            <a:off x="5981390" y="3682191"/>
            <a:ext cx="5450577" cy="2177186"/>
          </a:xfrm>
          <a:prstGeom prst="rect">
            <a:avLst/>
          </a:prstGeom>
        </p:spPr>
      </p:pic>
      <p:pic>
        <p:nvPicPr>
          <p:cNvPr id="17" name="图片 16">
            <a:extLst>
              <a:ext uri="{FF2B5EF4-FFF2-40B4-BE49-F238E27FC236}">
                <a16:creationId xmlns:a16="http://schemas.microsoft.com/office/drawing/2014/main" id="{F7556F5B-78E3-0E39-C8B7-DDED3417EF81}"/>
              </a:ext>
            </a:extLst>
          </p:cNvPr>
          <p:cNvPicPr>
            <a:picLocks noChangeAspect="1"/>
          </p:cNvPicPr>
          <p:nvPr/>
        </p:nvPicPr>
        <p:blipFill>
          <a:blip r:embed="rId4"/>
          <a:stretch>
            <a:fillRect/>
          </a:stretch>
        </p:blipFill>
        <p:spPr>
          <a:xfrm>
            <a:off x="1887606" y="5182237"/>
            <a:ext cx="723900" cy="314325"/>
          </a:xfrm>
          <a:prstGeom prst="rect">
            <a:avLst/>
          </a:prstGeom>
        </p:spPr>
      </p:pic>
      <p:cxnSp>
        <p:nvCxnSpPr>
          <p:cNvPr id="19" name="直接箭头连接符 18">
            <a:extLst>
              <a:ext uri="{FF2B5EF4-FFF2-40B4-BE49-F238E27FC236}">
                <a16:creationId xmlns:a16="http://schemas.microsoft.com/office/drawing/2014/main" id="{A9B4EC7D-6138-3776-9F2F-814E66ADFDE3}"/>
              </a:ext>
            </a:extLst>
          </p:cNvPr>
          <p:cNvCxnSpPr>
            <a:cxnSpLocks/>
          </p:cNvCxnSpPr>
          <p:nvPr/>
        </p:nvCxnSpPr>
        <p:spPr>
          <a:xfrm flipV="1">
            <a:off x="2011017" y="4609479"/>
            <a:ext cx="0" cy="4975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6BE57D4-2795-C2E6-8FEF-909833D8660E}"/>
              </a:ext>
            </a:extLst>
          </p:cNvPr>
          <p:cNvSpPr txBox="1"/>
          <p:nvPr/>
        </p:nvSpPr>
        <p:spPr>
          <a:xfrm>
            <a:off x="2011017" y="6154825"/>
            <a:ext cx="8509499" cy="338554"/>
          </a:xfrm>
          <a:prstGeom prst="rect">
            <a:avLst/>
          </a:prstGeom>
          <a:noFill/>
        </p:spPr>
        <p:txBody>
          <a:bodyPr wrap="square">
            <a:spAutoFit/>
          </a:bodyPr>
          <a:lstStyle/>
          <a:p>
            <a:pPr algn="ctr"/>
            <a:r>
              <a:rPr lang="en-US" altLang="zh-CN" sz="1600" dirty="0"/>
              <a:t>Wu et al., Beyond Sparsity: Tree Regularization of Deep Models for Interpretability, AAAI 2018</a:t>
            </a:r>
            <a:endParaRPr lang="zh-CN" altLang="en-US" sz="1600" dirty="0"/>
          </a:p>
        </p:txBody>
      </p:sp>
      <p:cxnSp>
        <p:nvCxnSpPr>
          <p:cNvPr id="9" name="直接箭头连接符 8">
            <a:extLst>
              <a:ext uri="{FF2B5EF4-FFF2-40B4-BE49-F238E27FC236}">
                <a16:creationId xmlns:a16="http://schemas.microsoft.com/office/drawing/2014/main" id="{10573F0B-735D-A292-9174-950F77B3BC98}"/>
              </a:ext>
            </a:extLst>
          </p:cNvPr>
          <p:cNvCxnSpPr/>
          <p:nvPr/>
        </p:nvCxnSpPr>
        <p:spPr>
          <a:xfrm flipH="1">
            <a:off x="2792896" y="5337313"/>
            <a:ext cx="2882347" cy="0"/>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26A6A432-745A-9345-F49E-0486E8BD2FDC}"/>
              </a:ext>
            </a:extLst>
          </p:cNvPr>
          <p:cNvSpPr txBox="1"/>
          <p:nvPr/>
        </p:nvSpPr>
        <p:spPr>
          <a:xfrm>
            <a:off x="2611507" y="5431854"/>
            <a:ext cx="3253435" cy="369332"/>
          </a:xfrm>
          <a:prstGeom prst="rect">
            <a:avLst/>
          </a:prstGeom>
          <a:noFill/>
        </p:spPr>
        <p:txBody>
          <a:bodyPr wrap="square" rtlCol="0">
            <a:spAutoFit/>
          </a:bodyPr>
          <a:lstStyle/>
          <a:p>
            <a:r>
              <a:rPr lang="en-US" altLang="zh-CN" dirty="0"/>
              <a:t>Complexity of the decision tree</a:t>
            </a:r>
            <a:endParaRPr lang="zh-CN" altLang="en-US" dirty="0"/>
          </a:p>
        </p:txBody>
      </p:sp>
    </p:spTree>
    <p:extLst>
      <p:ext uri="{BB962C8B-B14F-4D97-AF65-F5344CB8AC3E}">
        <p14:creationId xmlns:p14="http://schemas.microsoft.com/office/powerpoint/2010/main" val="3550776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96200" y="433398"/>
            <a:ext cx="9232384"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10318517"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Tree Regularization for Deep Models</a:t>
              </a:r>
              <a:endParaRPr lang="fr-FR" altLang="zh-CN" sz="2800" b="1" dirty="0">
                <a:latin typeface="Cambria" panose="02040503050406030204" pitchFamily="18" charset="0"/>
                <a:ea typeface="Cambria" panose="02040503050406030204" pitchFamily="18" charset="0"/>
              </a:endParaRPr>
            </a:p>
          </p:txBody>
        </p:sp>
      </p:grpSp>
      <p:sp>
        <p:nvSpPr>
          <p:cNvPr id="6" name="文本框 5">
            <a:extLst>
              <a:ext uri="{FF2B5EF4-FFF2-40B4-BE49-F238E27FC236}">
                <a16:creationId xmlns:a16="http://schemas.microsoft.com/office/drawing/2014/main" id="{63CC1D30-DF43-2AF3-97B1-4DF99B7B96A3}"/>
              </a:ext>
            </a:extLst>
          </p:cNvPr>
          <p:cNvSpPr txBox="1"/>
          <p:nvPr/>
        </p:nvSpPr>
        <p:spPr>
          <a:xfrm>
            <a:off x="1081549" y="1580054"/>
            <a:ext cx="9566786"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Making the Decision-Tree Loss Differentiable.</a:t>
            </a:r>
            <a:endParaRPr lang="zh-CN" altLang="en-US" sz="2000" dirty="0"/>
          </a:p>
        </p:txBody>
      </p:sp>
      <p:sp>
        <p:nvSpPr>
          <p:cNvPr id="7" name="文本框 6">
            <a:extLst>
              <a:ext uri="{FF2B5EF4-FFF2-40B4-BE49-F238E27FC236}">
                <a16:creationId xmlns:a16="http://schemas.microsoft.com/office/drawing/2014/main" id="{4477C9E4-0359-6FBF-773D-5D6799284B4F}"/>
              </a:ext>
            </a:extLst>
          </p:cNvPr>
          <p:cNvSpPr txBox="1"/>
          <p:nvPr/>
        </p:nvSpPr>
        <p:spPr>
          <a:xfrm>
            <a:off x="1428750" y="2066977"/>
            <a:ext cx="9653380" cy="923330"/>
          </a:xfrm>
          <a:prstGeom prst="rect">
            <a:avLst/>
          </a:prstGeom>
          <a:noFill/>
        </p:spPr>
        <p:txBody>
          <a:bodyPr wrap="square">
            <a:spAutoFit/>
          </a:bodyPr>
          <a:lstStyle/>
          <a:p>
            <a:pPr marL="285750" indent="-285750">
              <a:buFontTx/>
              <a:buChar char="-"/>
            </a:pPr>
            <a:r>
              <a:rPr lang="en-US" altLang="zh-CN" dirty="0"/>
              <a:t>introducing and training a surrogate regularization function Ω( ˆ W) : supp(W) → R+ to map each candidate neural model parameter vector W to an estimate of the average-path-length</a:t>
            </a:r>
          </a:p>
          <a:p>
            <a:pPr marL="285750" indent="-285750">
              <a:buFontTx/>
              <a:buChar char="-"/>
            </a:pPr>
            <a:r>
              <a:rPr lang="en-US" altLang="zh-CN" dirty="0"/>
              <a:t>implemented as a standalone multi-layer perceptron network</a:t>
            </a:r>
            <a:endParaRPr lang="zh-CN" altLang="en-US" dirty="0"/>
          </a:p>
        </p:txBody>
      </p:sp>
      <p:pic>
        <p:nvPicPr>
          <p:cNvPr id="8" name="图片 7">
            <a:extLst>
              <a:ext uri="{FF2B5EF4-FFF2-40B4-BE49-F238E27FC236}">
                <a16:creationId xmlns:a16="http://schemas.microsoft.com/office/drawing/2014/main" id="{3AC3EB29-916B-2605-2448-44D237762E64}"/>
              </a:ext>
            </a:extLst>
          </p:cNvPr>
          <p:cNvPicPr>
            <a:picLocks noChangeAspect="1"/>
          </p:cNvPicPr>
          <p:nvPr/>
        </p:nvPicPr>
        <p:blipFill>
          <a:blip r:embed="rId2"/>
          <a:stretch>
            <a:fillRect/>
          </a:stretch>
        </p:blipFill>
        <p:spPr>
          <a:xfrm>
            <a:off x="1330309" y="3429000"/>
            <a:ext cx="5162550" cy="685800"/>
          </a:xfrm>
          <a:prstGeom prst="rect">
            <a:avLst/>
          </a:prstGeom>
        </p:spPr>
      </p:pic>
      <p:pic>
        <p:nvPicPr>
          <p:cNvPr id="11" name="图片 10">
            <a:extLst>
              <a:ext uri="{FF2B5EF4-FFF2-40B4-BE49-F238E27FC236}">
                <a16:creationId xmlns:a16="http://schemas.microsoft.com/office/drawing/2014/main" id="{43A52E9A-CACA-F2A2-A609-80EA55A84488}"/>
              </a:ext>
            </a:extLst>
          </p:cNvPr>
          <p:cNvPicPr>
            <a:picLocks noChangeAspect="1"/>
          </p:cNvPicPr>
          <p:nvPr/>
        </p:nvPicPr>
        <p:blipFill rotWithShape="1">
          <a:blip r:embed="rId3"/>
          <a:srcRect t="-1" b="4348"/>
          <a:stretch/>
        </p:blipFill>
        <p:spPr>
          <a:xfrm>
            <a:off x="6705893" y="3581400"/>
            <a:ext cx="4086225" cy="364435"/>
          </a:xfrm>
          <a:prstGeom prst="rect">
            <a:avLst/>
          </a:prstGeom>
        </p:spPr>
      </p:pic>
      <p:sp>
        <p:nvSpPr>
          <p:cNvPr id="9" name="文本框 8">
            <a:extLst>
              <a:ext uri="{FF2B5EF4-FFF2-40B4-BE49-F238E27FC236}">
                <a16:creationId xmlns:a16="http://schemas.microsoft.com/office/drawing/2014/main" id="{1F23377A-A301-5DEC-90D9-455D66FF6AE9}"/>
              </a:ext>
            </a:extLst>
          </p:cNvPr>
          <p:cNvSpPr txBox="1"/>
          <p:nvPr/>
        </p:nvSpPr>
        <p:spPr>
          <a:xfrm>
            <a:off x="1617593" y="4254477"/>
            <a:ext cx="4730491" cy="369332"/>
          </a:xfrm>
          <a:prstGeom prst="rect">
            <a:avLst/>
          </a:prstGeom>
          <a:noFill/>
        </p:spPr>
        <p:txBody>
          <a:bodyPr wrap="square">
            <a:spAutoFit/>
          </a:bodyPr>
          <a:lstStyle/>
          <a:p>
            <a:r>
              <a:rPr lang="en-US" altLang="zh-CN" dirty="0"/>
              <a:t>ξ: the parameters of the MLP approximator</a:t>
            </a:r>
            <a:endParaRPr lang="zh-CN" altLang="en-US" dirty="0"/>
          </a:p>
        </p:txBody>
      </p:sp>
    </p:spTree>
    <p:extLst>
      <p:ext uri="{BB962C8B-B14F-4D97-AF65-F5344CB8AC3E}">
        <p14:creationId xmlns:p14="http://schemas.microsoft.com/office/powerpoint/2010/main" val="163676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96200" y="433398"/>
            <a:ext cx="9232384"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10318517"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Tree Regularization for Deep Models:</a:t>
              </a:r>
              <a:endParaRPr lang="fr-FR" altLang="zh-CN" sz="2800" b="1" dirty="0">
                <a:latin typeface="Cambria" panose="02040503050406030204" pitchFamily="18" charset="0"/>
                <a:ea typeface="Cambria" panose="02040503050406030204" pitchFamily="18" charset="0"/>
              </a:endParaRPr>
            </a:p>
          </p:txBody>
        </p:sp>
      </p:grpSp>
      <p:sp>
        <p:nvSpPr>
          <p:cNvPr id="9" name="文本框 8">
            <a:extLst>
              <a:ext uri="{FF2B5EF4-FFF2-40B4-BE49-F238E27FC236}">
                <a16:creationId xmlns:a16="http://schemas.microsoft.com/office/drawing/2014/main" id="{3AF600FC-8531-D9F5-97CA-A1B6EB09F1D9}"/>
              </a:ext>
            </a:extLst>
          </p:cNvPr>
          <p:cNvSpPr txBox="1"/>
          <p:nvPr/>
        </p:nvSpPr>
        <p:spPr>
          <a:xfrm>
            <a:off x="6327915" y="535790"/>
            <a:ext cx="4640746" cy="523220"/>
          </a:xfrm>
          <a:prstGeom prst="rect">
            <a:avLst/>
          </a:prstGeom>
          <a:noFill/>
        </p:spPr>
        <p:txBody>
          <a:bodyPr wrap="square">
            <a:spAutoFit/>
          </a:bodyPr>
          <a:lstStyle/>
          <a:p>
            <a:pPr algn="ctr"/>
            <a:r>
              <a:rPr lang="en-US" altLang="zh-CN" sz="2800" b="1" dirty="0"/>
              <a:t>2D Parabola task</a:t>
            </a:r>
            <a:endParaRPr lang="zh-CN" altLang="en-US" sz="2800" b="1" dirty="0"/>
          </a:p>
        </p:txBody>
      </p:sp>
      <p:pic>
        <p:nvPicPr>
          <p:cNvPr id="12" name="图片 11">
            <a:extLst>
              <a:ext uri="{FF2B5EF4-FFF2-40B4-BE49-F238E27FC236}">
                <a16:creationId xmlns:a16="http://schemas.microsoft.com/office/drawing/2014/main" id="{4F476060-58C7-F905-75F7-6F23C66A249F}"/>
              </a:ext>
            </a:extLst>
          </p:cNvPr>
          <p:cNvPicPr>
            <a:picLocks noChangeAspect="1"/>
          </p:cNvPicPr>
          <p:nvPr/>
        </p:nvPicPr>
        <p:blipFill>
          <a:blip r:embed="rId2"/>
          <a:stretch>
            <a:fillRect/>
          </a:stretch>
        </p:blipFill>
        <p:spPr>
          <a:xfrm>
            <a:off x="1059760" y="1374513"/>
            <a:ext cx="4804327" cy="2236497"/>
          </a:xfrm>
          <a:prstGeom prst="rect">
            <a:avLst/>
          </a:prstGeom>
        </p:spPr>
      </p:pic>
      <p:pic>
        <p:nvPicPr>
          <p:cNvPr id="14" name="图片 13">
            <a:extLst>
              <a:ext uri="{FF2B5EF4-FFF2-40B4-BE49-F238E27FC236}">
                <a16:creationId xmlns:a16="http://schemas.microsoft.com/office/drawing/2014/main" id="{EAA0B478-BEEB-F29A-551F-AFDA49AB1824}"/>
              </a:ext>
            </a:extLst>
          </p:cNvPr>
          <p:cNvPicPr>
            <a:picLocks noChangeAspect="1"/>
          </p:cNvPicPr>
          <p:nvPr/>
        </p:nvPicPr>
        <p:blipFill>
          <a:blip r:embed="rId3"/>
          <a:stretch>
            <a:fillRect/>
          </a:stretch>
        </p:blipFill>
        <p:spPr>
          <a:xfrm>
            <a:off x="6491494" y="1470053"/>
            <a:ext cx="4640746" cy="2045416"/>
          </a:xfrm>
          <a:prstGeom prst="rect">
            <a:avLst/>
          </a:prstGeom>
        </p:spPr>
      </p:pic>
      <p:pic>
        <p:nvPicPr>
          <p:cNvPr id="16" name="图片 15">
            <a:extLst>
              <a:ext uri="{FF2B5EF4-FFF2-40B4-BE49-F238E27FC236}">
                <a16:creationId xmlns:a16="http://schemas.microsoft.com/office/drawing/2014/main" id="{1BF94009-CC1C-D700-8462-1AEDA40C7AD4}"/>
              </a:ext>
            </a:extLst>
          </p:cNvPr>
          <p:cNvPicPr>
            <a:picLocks noChangeAspect="1"/>
          </p:cNvPicPr>
          <p:nvPr/>
        </p:nvPicPr>
        <p:blipFill>
          <a:blip r:embed="rId4"/>
          <a:stretch>
            <a:fillRect/>
          </a:stretch>
        </p:blipFill>
        <p:spPr>
          <a:xfrm>
            <a:off x="1059760" y="3850750"/>
            <a:ext cx="4804328" cy="2479653"/>
          </a:xfrm>
          <a:prstGeom prst="rect">
            <a:avLst/>
          </a:prstGeom>
        </p:spPr>
      </p:pic>
      <p:pic>
        <p:nvPicPr>
          <p:cNvPr id="18" name="图片 17">
            <a:extLst>
              <a:ext uri="{FF2B5EF4-FFF2-40B4-BE49-F238E27FC236}">
                <a16:creationId xmlns:a16="http://schemas.microsoft.com/office/drawing/2014/main" id="{B2744F70-89F6-7E8E-1DF6-4E075FB23C0E}"/>
              </a:ext>
            </a:extLst>
          </p:cNvPr>
          <p:cNvPicPr>
            <a:picLocks noChangeAspect="1"/>
          </p:cNvPicPr>
          <p:nvPr/>
        </p:nvPicPr>
        <p:blipFill>
          <a:blip r:embed="rId5"/>
          <a:stretch>
            <a:fillRect/>
          </a:stretch>
        </p:blipFill>
        <p:spPr>
          <a:xfrm>
            <a:off x="6327915" y="4326951"/>
            <a:ext cx="5022865" cy="1285572"/>
          </a:xfrm>
          <a:prstGeom prst="rect">
            <a:avLst/>
          </a:prstGeom>
        </p:spPr>
      </p:pic>
    </p:spTree>
    <p:extLst>
      <p:ext uri="{BB962C8B-B14F-4D97-AF65-F5344CB8AC3E}">
        <p14:creationId xmlns:p14="http://schemas.microsoft.com/office/powerpoint/2010/main" val="1210362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258417" y="358063"/>
            <a:ext cx="9232384"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10318517"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Tree Regularization for Deep Models:</a:t>
              </a:r>
              <a:endParaRPr lang="fr-FR" altLang="zh-CN" sz="2800" b="1" dirty="0">
                <a:latin typeface="Cambria" panose="02040503050406030204" pitchFamily="18" charset="0"/>
                <a:ea typeface="Cambria" panose="02040503050406030204" pitchFamily="18" charset="0"/>
              </a:endParaRPr>
            </a:p>
          </p:txBody>
        </p:sp>
      </p:grpSp>
      <p:sp>
        <p:nvSpPr>
          <p:cNvPr id="9" name="文本框 8">
            <a:extLst>
              <a:ext uri="{FF2B5EF4-FFF2-40B4-BE49-F238E27FC236}">
                <a16:creationId xmlns:a16="http://schemas.microsoft.com/office/drawing/2014/main" id="{3AF600FC-8531-D9F5-97CA-A1B6EB09F1D9}"/>
              </a:ext>
            </a:extLst>
          </p:cNvPr>
          <p:cNvSpPr txBox="1"/>
          <p:nvPr/>
        </p:nvSpPr>
        <p:spPr>
          <a:xfrm>
            <a:off x="6128421" y="495012"/>
            <a:ext cx="5708373" cy="461665"/>
          </a:xfrm>
          <a:prstGeom prst="rect">
            <a:avLst/>
          </a:prstGeom>
          <a:noFill/>
        </p:spPr>
        <p:txBody>
          <a:bodyPr wrap="square">
            <a:spAutoFit/>
          </a:bodyPr>
          <a:lstStyle/>
          <a:p>
            <a:pPr algn="ctr"/>
            <a:r>
              <a:rPr lang="en-US" altLang="zh-CN" sz="2400" b="1" dirty="0"/>
              <a:t>Toy Signal-and-Noise HMM Task</a:t>
            </a:r>
            <a:endParaRPr lang="zh-CN" altLang="en-US" sz="2400" b="1" dirty="0"/>
          </a:p>
        </p:txBody>
      </p:sp>
      <p:pic>
        <p:nvPicPr>
          <p:cNvPr id="6" name="图片 5">
            <a:extLst>
              <a:ext uri="{FF2B5EF4-FFF2-40B4-BE49-F238E27FC236}">
                <a16:creationId xmlns:a16="http://schemas.microsoft.com/office/drawing/2014/main" id="{0691C658-9FF0-3ED1-28D8-2FE605308AAB}"/>
              </a:ext>
            </a:extLst>
          </p:cNvPr>
          <p:cNvPicPr>
            <a:picLocks noChangeAspect="1"/>
          </p:cNvPicPr>
          <p:nvPr/>
        </p:nvPicPr>
        <p:blipFill>
          <a:blip r:embed="rId2"/>
          <a:stretch>
            <a:fillRect/>
          </a:stretch>
        </p:blipFill>
        <p:spPr>
          <a:xfrm>
            <a:off x="258417" y="1415174"/>
            <a:ext cx="11529391" cy="5009428"/>
          </a:xfrm>
          <a:prstGeom prst="rect">
            <a:avLst/>
          </a:prstGeom>
        </p:spPr>
      </p:pic>
    </p:spTree>
    <p:extLst>
      <p:ext uri="{BB962C8B-B14F-4D97-AF65-F5344CB8AC3E}">
        <p14:creationId xmlns:p14="http://schemas.microsoft.com/office/powerpoint/2010/main" val="127177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D5DB66C-27FB-4341-844B-97D4E0C53835}"/>
              </a:ext>
            </a:extLst>
          </p:cNvPr>
          <p:cNvSpPr txBox="1"/>
          <p:nvPr/>
        </p:nvSpPr>
        <p:spPr>
          <a:xfrm>
            <a:off x="1563329" y="2844225"/>
            <a:ext cx="8917858" cy="584775"/>
          </a:xfrm>
          <a:prstGeom prst="rect">
            <a:avLst/>
          </a:prstGeom>
          <a:noFill/>
        </p:spPr>
        <p:txBody>
          <a:bodyPr wrap="square">
            <a:spAutoFit/>
          </a:bodyPr>
          <a:lstStyle/>
          <a:p>
            <a:pPr algn="ctr"/>
            <a:r>
              <a:rPr lang="en-US" altLang="zh-CN" sz="3200" b="1" dirty="0"/>
              <a:t>Hidden Semantics as Explanation </a:t>
            </a:r>
            <a:endParaRPr lang="zh-CN" altLang="en-US" sz="3200" dirty="0"/>
          </a:p>
        </p:txBody>
      </p:sp>
    </p:spTree>
    <p:extLst>
      <p:ext uri="{BB962C8B-B14F-4D97-AF65-F5344CB8AC3E}">
        <p14:creationId xmlns:p14="http://schemas.microsoft.com/office/powerpoint/2010/main" val="3576970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5FE1F36-7E79-4DC7-8752-05386952A35A}"/>
              </a:ext>
            </a:extLst>
          </p:cNvPr>
          <p:cNvSpPr txBox="1"/>
          <p:nvPr/>
        </p:nvSpPr>
        <p:spPr>
          <a:xfrm>
            <a:off x="816077" y="599768"/>
            <a:ext cx="10717162" cy="2031325"/>
          </a:xfrm>
          <a:prstGeom prst="rect">
            <a:avLst/>
          </a:prstGeom>
          <a:noFill/>
        </p:spPr>
        <p:txBody>
          <a:bodyPr wrap="square" rtlCol="0">
            <a:spAutoFit/>
          </a:bodyPr>
          <a:lstStyle/>
          <a:p>
            <a:r>
              <a:rPr lang="en-US" altLang="zh-CN" sz="2800" b="1" dirty="0"/>
              <a:t>Main Idea</a:t>
            </a:r>
          </a:p>
          <a:p>
            <a:endParaRPr lang="en-US" altLang="zh-CN" b="1" dirty="0"/>
          </a:p>
          <a:p>
            <a:pPr marL="285750" indent="-285750">
              <a:buFont typeface="Wingdings" panose="05000000000000000000" pitchFamily="2" charset="2"/>
              <a:buChar char="l"/>
            </a:pPr>
            <a:r>
              <a:rPr lang="en-US" altLang="zh-CN" sz="2000" dirty="0"/>
              <a:t>To find out the meaning of hidden neurons or layers. </a:t>
            </a:r>
          </a:p>
          <a:p>
            <a:pPr marL="285750" indent="-285750">
              <a:buFont typeface="Wingdings" panose="05000000000000000000" pitchFamily="2" charset="2"/>
              <a:buChar char="l"/>
            </a:pPr>
            <a:r>
              <a:rPr lang="en-US" altLang="zh-CN" sz="2000" dirty="0"/>
              <a:t>It is driven by a desire to associate abstract concepts with the activation of some hidden neurons. </a:t>
            </a:r>
          </a:p>
          <a:p>
            <a:pPr marL="285750" indent="-285750">
              <a:buFont typeface="Wingdings" panose="05000000000000000000" pitchFamily="2" charset="2"/>
              <a:buChar char="l"/>
            </a:pPr>
            <a:r>
              <a:rPr lang="en-US" altLang="zh-CN" sz="2000" dirty="0"/>
              <a:t>Similar to the grandmother cell hypothesis in neuroscience.</a:t>
            </a:r>
          </a:p>
        </p:txBody>
      </p:sp>
      <p:pic>
        <p:nvPicPr>
          <p:cNvPr id="1026" name="Picture 2">
            <a:extLst>
              <a:ext uri="{FF2B5EF4-FFF2-40B4-BE49-F238E27FC236}">
                <a16:creationId xmlns:a16="http://schemas.microsoft.com/office/drawing/2014/main" id="{9EF8ED1A-0383-74ED-75DD-42BD3BD7F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643" y="2787094"/>
            <a:ext cx="4859799" cy="349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597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25910" y="384745"/>
            <a:ext cx="6862917"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8" y="116547"/>
              <a:ext cx="8396101"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Activation Maximization</a:t>
              </a:r>
              <a:endParaRPr lang="zh-CN" altLang="en-US" sz="2800" b="1" dirty="0">
                <a:latin typeface="Cambria" panose="02040503050406030204" pitchFamily="18" charset="0"/>
              </a:endParaRPr>
            </a:p>
          </p:txBody>
        </p:sp>
      </p:grpSp>
      <p:sp>
        <p:nvSpPr>
          <p:cNvPr id="7" name="文本框 6">
            <a:extLst>
              <a:ext uri="{FF2B5EF4-FFF2-40B4-BE49-F238E27FC236}">
                <a16:creationId xmlns:a16="http://schemas.microsoft.com/office/drawing/2014/main" id="{36D60408-12BA-4862-9B94-2B763AF12EA9}"/>
              </a:ext>
            </a:extLst>
          </p:cNvPr>
          <p:cNvSpPr txBox="1"/>
          <p:nvPr/>
        </p:nvSpPr>
        <p:spPr>
          <a:xfrm>
            <a:off x="1032386" y="1396616"/>
            <a:ext cx="10559844" cy="1323439"/>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t>Look for input patterns of bounded norm which maximize the activation of a given hidden unit</a:t>
            </a:r>
            <a:r>
              <a:rPr lang="en-US" altLang="zh-CN" sz="2000" b="0" i="0" dirty="0">
                <a:effectLst/>
                <a:latin typeface="-apple-system"/>
              </a:rPr>
              <a:t>. </a:t>
            </a:r>
          </a:p>
          <a:p>
            <a:pPr marL="342900" indent="-342900">
              <a:buFont typeface="Wingdings" panose="05000000000000000000" pitchFamily="2" charset="2"/>
              <a:buChar char="l"/>
            </a:pPr>
            <a:r>
              <a:rPr lang="en-US" altLang="zh-CN" sz="2000" dirty="0"/>
              <a:t>A pattern to which the unit is responding maximally could be a good first-order representation of what a unit is doing.</a:t>
            </a:r>
            <a:endParaRPr lang="zh-CN" altLang="en-US" sz="2000" dirty="0"/>
          </a:p>
        </p:txBody>
      </p:sp>
      <p:pic>
        <p:nvPicPr>
          <p:cNvPr id="8" name="图片 7">
            <a:extLst>
              <a:ext uri="{FF2B5EF4-FFF2-40B4-BE49-F238E27FC236}">
                <a16:creationId xmlns:a16="http://schemas.microsoft.com/office/drawing/2014/main" id="{9E470969-F8BA-0200-5F05-F4E9E0D14163}"/>
              </a:ext>
            </a:extLst>
          </p:cNvPr>
          <p:cNvPicPr>
            <a:picLocks noChangeAspect="1"/>
          </p:cNvPicPr>
          <p:nvPr/>
        </p:nvPicPr>
        <p:blipFill>
          <a:blip r:embed="rId2"/>
          <a:stretch>
            <a:fillRect/>
          </a:stretch>
        </p:blipFill>
        <p:spPr>
          <a:xfrm>
            <a:off x="2669610" y="3208671"/>
            <a:ext cx="4276725" cy="847725"/>
          </a:xfrm>
          <a:prstGeom prst="rect">
            <a:avLst/>
          </a:prstGeom>
        </p:spPr>
      </p:pic>
      <p:sp>
        <p:nvSpPr>
          <p:cNvPr id="16" name="文本框 15">
            <a:extLst>
              <a:ext uri="{FF2B5EF4-FFF2-40B4-BE49-F238E27FC236}">
                <a16:creationId xmlns:a16="http://schemas.microsoft.com/office/drawing/2014/main" id="{EC92D935-4823-7165-1067-43ABBCD84FDE}"/>
              </a:ext>
            </a:extLst>
          </p:cNvPr>
          <p:cNvSpPr txBox="1"/>
          <p:nvPr/>
        </p:nvSpPr>
        <p:spPr>
          <a:xfrm>
            <a:off x="3280619" y="4173500"/>
            <a:ext cx="8167483" cy="646331"/>
          </a:xfrm>
          <a:prstGeom prst="rect">
            <a:avLst/>
          </a:prstGeom>
          <a:noFill/>
        </p:spPr>
        <p:txBody>
          <a:bodyPr wrap="square">
            <a:spAutoFit/>
          </a:bodyPr>
          <a:lstStyle/>
          <a:p>
            <a:r>
              <a:rPr lang="en-US" altLang="zh-CN" dirty="0"/>
              <a:t>θ denote our neural network parameters; </a:t>
            </a:r>
          </a:p>
          <a:p>
            <a:r>
              <a:rPr lang="en-US" altLang="zh-CN" dirty="0" err="1"/>
              <a:t>hij</a:t>
            </a:r>
            <a:r>
              <a:rPr lang="en-US" altLang="zh-CN" dirty="0"/>
              <a:t> (θ, x) be the activation of a given unit </a:t>
            </a:r>
            <a:r>
              <a:rPr lang="en-US" altLang="zh-CN" dirty="0" err="1"/>
              <a:t>i</a:t>
            </a:r>
            <a:r>
              <a:rPr lang="en-US" altLang="zh-CN" dirty="0"/>
              <a:t> from a given layer j in the network</a:t>
            </a:r>
            <a:endParaRPr lang="zh-CN" altLang="en-US" dirty="0"/>
          </a:p>
        </p:txBody>
      </p:sp>
      <p:sp>
        <p:nvSpPr>
          <p:cNvPr id="6" name="文本框 5">
            <a:extLst>
              <a:ext uri="{FF2B5EF4-FFF2-40B4-BE49-F238E27FC236}">
                <a16:creationId xmlns:a16="http://schemas.microsoft.com/office/drawing/2014/main" id="{825A9F22-D4C7-220D-93C0-420A8D3593CD}"/>
              </a:ext>
            </a:extLst>
          </p:cNvPr>
          <p:cNvSpPr txBox="1"/>
          <p:nvPr/>
        </p:nvSpPr>
        <p:spPr>
          <a:xfrm>
            <a:off x="1592827" y="5803179"/>
            <a:ext cx="8416412" cy="338554"/>
          </a:xfrm>
          <a:prstGeom prst="rect">
            <a:avLst/>
          </a:prstGeom>
          <a:noFill/>
        </p:spPr>
        <p:txBody>
          <a:bodyPr wrap="square">
            <a:spAutoFit/>
          </a:bodyPr>
          <a:lstStyle/>
          <a:p>
            <a:pPr algn="ctr"/>
            <a:r>
              <a:rPr lang="en-US" altLang="zh-CN" sz="1600" dirty="0"/>
              <a:t>Erhan et al., Visualizing Higher-Layer Features of a Deep Network, 2009</a:t>
            </a:r>
            <a:endParaRPr lang="zh-CN" altLang="en-US" sz="1600" dirty="0"/>
          </a:p>
        </p:txBody>
      </p:sp>
    </p:spTree>
    <p:extLst>
      <p:ext uri="{BB962C8B-B14F-4D97-AF65-F5344CB8AC3E}">
        <p14:creationId xmlns:p14="http://schemas.microsoft.com/office/powerpoint/2010/main" val="278471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25910" y="384745"/>
            <a:ext cx="6862917"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8" y="116547"/>
              <a:ext cx="8396101"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Activation Maximization</a:t>
              </a:r>
              <a:endParaRPr lang="zh-CN" altLang="en-US" sz="2800" b="1" dirty="0">
                <a:latin typeface="Cambria" panose="02040503050406030204" pitchFamily="18" charset="0"/>
              </a:endParaRPr>
            </a:p>
          </p:txBody>
        </p:sp>
      </p:grpSp>
      <p:sp>
        <p:nvSpPr>
          <p:cNvPr id="7" name="文本框 6">
            <a:extLst>
              <a:ext uri="{FF2B5EF4-FFF2-40B4-BE49-F238E27FC236}">
                <a16:creationId xmlns:a16="http://schemas.microsoft.com/office/drawing/2014/main" id="{36D60408-12BA-4862-9B94-2B763AF12EA9}"/>
              </a:ext>
            </a:extLst>
          </p:cNvPr>
          <p:cNvSpPr txBox="1"/>
          <p:nvPr/>
        </p:nvSpPr>
        <p:spPr>
          <a:xfrm>
            <a:off x="897859" y="1337622"/>
            <a:ext cx="1055984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t>Example: Feature Visualization of Deep </a:t>
            </a:r>
            <a:r>
              <a:rPr lang="en-US" altLang="zh-CN" sz="2000" dirty="0" err="1"/>
              <a:t>Blief</a:t>
            </a:r>
            <a:r>
              <a:rPr lang="en-US" altLang="zh-CN" sz="2000" dirty="0"/>
              <a:t> Network (DBN)</a:t>
            </a:r>
            <a:r>
              <a:rPr lang="en-US" altLang="zh-CN" sz="2000" b="0" i="0" dirty="0">
                <a:effectLst/>
                <a:latin typeface="-apple-system"/>
              </a:rPr>
              <a:t>. </a:t>
            </a:r>
          </a:p>
        </p:txBody>
      </p:sp>
      <p:pic>
        <p:nvPicPr>
          <p:cNvPr id="2" name="Picture 2">
            <a:extLst>
              <a:ext uri="{FF2B5EF4-FFF2-40B4-BE49-F238E27FC236}">
                <a16:creationId xmlns:a16="http://schemas.microsoft.com/office/drawing/2014/main" id="{09267567-9888-1CDA-ECF4-13AA10178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14" y="1960306"/>
            <a:ext cx="5317338" cy="293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E50E5905-43F1-A6BA-9553-22F0B68AAB14}"/>
              </a:ext>
            </a:extLst>
          </p:cNvPr>
          <p:cNvPicPr>
            <a:picLocks noChangeAspect="1"/>
          </p:cNvPicPr>
          <p:nvPr/>
        </p:nvPicPr>
        <p:blipFill>
          <a:blip r:embed="rId3"/>
          <a:stretch>
            <a:fillRect/>
          </a:stretch>
        </p:blipFill>
        <p:spPr>
          <a:xfrm>
            <a:off x="600844" y="5693494"/>
            <a:ext cx="6517712" cy="823132"/>
          </a:xfrm>
          <a:prstGeom prst="rect">
            <a:avLst/>
          </a:prstGeom>
        </p:spPr>
      </p:pic>
      <p:grpSp>
        <p:nvGrpSpPr>
          <p:cNvPr id="17" name="组合 16">
            <a:extLst>
              <a:ext uri="{FF2B5EF4-FFF2-40B4-BE49-F238E27FC236}">
                <a16:creationId xmlns:a16="http://schemas.microsoft.com/office/drawing/2014/main" id="{4EC1D377-1D14-AFE6-0077-BE14A111746F}"/>
              </a:ext>
            </a:extLst>
          </p:cNvPr>
          <p:cNvGrpSpPr/>
          <p:nvPr/>
        </p:nvGrpSpPr>
        <p:grpSpPr>
          <a:xfrm>
            <a:off x="7479590" y="5634221"/>
            <a:ext cx="4085067" cy="428626"/>
            <a:chOff x="6177782" y="3212911"/>
            <a:chExt cx="4085067" cy="428626"/>
          </a:xfrm>
        </p:grpSpPr>
        <p:pic>
          <p:nvPicPr>
            <p:cNvPr id="13" name="图片 12">
              <a:extLst>
                <a:ext uri="{FF2B5EF4-FFF2-40B4-BE49-F238E27FC236}">
                  <a16:creationId xmlns:a16="http://schemas.microsoft.com/office/drawing/2014/main" id="{188E88FE-4A5A-BE63-5BB6-40BA01A809BE}"/>
                </a:ext>
              </a:extLst>
            </p:cNvPr>
            <p:cNvPicPr>
              <a:picLocks noChangeAspect="1"/>
            </p:cNvPicPr>
            <p:nvPr/>
          </p:nvPicPr>
          <p:blipFill rotWithShape="1">
            <a:blip r:embed="rId4"/>
            <a:srcRect t="1" r="1503" b="8163"/>
            <a:stretch/>
          </p:blipFill>
          <p:spPr>
            <a:xfrm>
              <a:off x="6177782" y="3212911"/>
              <a:ext cx="3221858" cy="428626"/>
            </a:xfrm>
            <a:prstGeom prst="rect">
              <a:avLst/>
            </a:prstGeom>
          </p:spPr>
        </p:pic>
        <p:pic>
          <p:nvPicPr>
            <p:cNvPr id="15" name="图片 14">
              <a:extLst>
                <a:ext uri="{FF2B5EF4-FFF2-40B4-BE49-F238E27FC236}">
                  <a16:creationId xmlns:a16="http://schemas.microsoft.com/office/drawing/2014/main" id="{D5A963D6-0EFC-5A28-7866-8C8CDE1B0937}"/>
                </a:ext>
              </a:extLst>
            </p:cNvPr>
            <p:cNvPicPr>
              <a:picLocks noChangeAspect="1"/>
            </p:cNvPicPr>
            <p:nvPr/>
          </p:nvPicPr>
          <p:blipFill>
            <a:blip r:embed="rId5"/>
            <a:stretch>
              <a:fillRect/>
            </a:stretch>
          </p:blipFill>
          <p:spPr>
            <a:xfrm>
              <a:off x="9434174" y="3220506"/>
              <a:ext cx="828675" cy="390525"/>
            </a:xfrm>
            <a:prstGeom prst="rect">
              <a:avLst/>
            </a:prstGeom>
          </p:spPr>
        </p:pic>
      </p:grpSp>
      <p:pic>
        <p:nvPicPr>
          <p:cNvPr id="8" name="图片 7">
            <a:extLst>
              <a:ext uri="{FF2B5EF4-FFF2-40B4-BE49-F238E27FC236}">
                <a16:creationId xmlns:a16="http://schemas.microsoft.com/office/drawing/2014/main" id="{8EE3334E-FA77-81F2-9D86-2A78D3154ECD}"/>
              </a:ext>
            </a:extLst>
          </p:cNvPr>
          <p:cNvPicPr>
            <a:picLocks noChangeAspect="1"/>
          </p:cNvPicPr>
          <p:nvPr/>
        </p:nvPicPr>
        <p:blipFill>
          <a:blip r:embed="rId6"/>
          <a:stretch>
            <a:fillRect/>
          </a:stretch>
        </p:blipFill>
        <p:spPr>
          <a:xfrm>
            <a:off x="1271100" y="5204130"/>
            <a:ext cx="1919361" cy="430091"/>
          </a:xfrm>
          <a:prstGeom prst="rect">
            <a:avLst/>
          </a:prstGeom>
        </p:spPr>
      </p:pic>
      <p:sp>
        <p:nvSpPr>
          <p:cNvPr id="12" name="文本框 11">
            <a:extLst>
              <a:ext uri="{FF2B5EF4-FFF2-40B4-BE49-F238E27FC236}">
                <a16:creationId xmlns:a16="http://schemas.microsoft.com/office/drawing/2014/main" id="{CF8D3768-6E4B-F171-473A-F605A8BC2AFF}"/>
              </a:ext>
            </a:extLst>
          </p:cNvPr>
          <p:cNvSpPr txBox="1"/>
          <p:nvPr/>
        </p:nvSpPr>
        <p:spPr>
          <a:xfrm>
            <a:off x="7688827" y="6253528"/>
            <a:ext cx="3666594" cy="369332"/>
          </a:xfrm>
          <a:prstGeom prst="rect">
            <a:avLst/>
          </a:prstGeom>
          <a:noFill/>
        </p:spPr>
        <p:txBody>
          <a:bodyPr wrap="square">
            <a:spAutoFit/>
          </a:bodyPr>
          <a:lstStyle/>
          <a:p>
            <a:r>
              <a:rPr lang="en-US" altLang="zh-CN" dirty="0"/>
              <a:t>the distribution concentrates at x +</a:t>
            </a:r>
            <a:endParaRPr lang="zh-CN" altLang="en-US" dirty="0"/>
          </a:p>
        </p:txBody>
      </p:sp>
      <p:sp>
        <p:nvSpPr>
          <p:cNvPr id="16" name="文本框 15">
            <a:extLst>
              <a:ext uri="{FF2B5EF4-FFF2-40B4-BE49-F238E27FC236}">
                <a16:creationId xmlns:a16="http://schemas.microsoft.com/office/drawing/2014/main" id="{0405AE37-8C13-5FF1-4D5C-0AC4154BF7FE}"/>
              </a:ext>
            </a:extLst>
          </p:cNvPr>
          <p:cNvSpPr txBox="1"/>
          <p:nvPr/>
        </p:nvSpPr>
        <p:spPr>
          <a:xfrm>
            <a:off x="3190461" y="5212992"/>
            <a:ext cx="2117035" cy="369332"/>
          </a:xfrm>
          <a:prstGeom prst="rect">
            <a:avLst/>
          </a:prstGeom>
          <a:noFill/>
        </p:spPr>
        <p:txBody>
          <a:bodyPr wrap="square">
            <a:spAutoFit/>
          </a:bodyPr>
          <a:lstStyle/>
          <a:p>
            <a:r>
              <a:rPr lang="en-US" altLang="zh-CN" dirty="0"/>
              <a:t>to characterize </a:t>
            </a:r>
            <a:r>
              <a:rPr lang="en-US" altLang="zh-CN" dirty="0" err="1"/>
              <a:t>hij</a:t>
            </a:r>
            <a:endParaRPr lang="zh-CN" altLang="en-US" dirty="0"/>
          </a:p>
        </p:txBody>
      </p:sp>
      <p:pic>
        <p:nvPicPr>
          <p:cNvPr id="19" name="图片 18">
            <a:extLst>
              <a:ext uri="{FF2B5EF4-FFF2-40B4-BE49-F238E27FC236}">
                <a16:creationId xmlns:a16="http://schemas.microsoft.com/office/drawing/2014/main" id="{3B7F783B-3FC9-B035-7621-61F580ABA051}"/>
              </a:ext>
            </a:extLst>
          </p:cNvPr>
          <p:cNvPicPr>
            <a:picLocks noChangeAspect="1"/>
          </p:cNvPicPr>
          <p:nvPr/>
        </p:nvPicPr>
        <p:blipFill>
          <a:blip r:embed="rId7"/>
          <a:stretch>
            <a:fillRect/>
          </a:stretch>
        </p:blipFill>
        <p:spPr>
          <a:xfrm>
            <a:off x="5595813" y="2517192"/>
            <a:ext cx="1986564" cy="1977473"/>
          </a:xfrm>
          <a:prstGeom prst="rect">
            <a:avLst/>
          </a:prstGeom>
        </p:spPr>
      </p:pic>
      <p:pic>
        <p:nvPicPr>
          <p:cNvPr id="21" name="图片 20">
            <a:extLst>
              <a:ext uri="{FF2B5EF4-FFF2-40B4-BE49-F238E27FC236}">
                <a16:creationId xmlns:a16="http://schemas.microsoft.com/office/drawing/2014/main" id="{406A095C-1B11-1758-DB88-6A335D871BBB}"/>
              </a:ext>
            </a:extLst>
          </p:cNvPr>
          <p:cNvPicPr>
            <a:picLocks noChangeAspect="1"/>
          </p:cNvPicPr>
          <p:nvPr/>
        </p:nvPicPr>
        <p:blipFill>
          <a:blip r:embed="rId8"/>
          <a:stretch>
            <a:fillRect/>
          </a:stretch>
        </p:blipFill>
        <p:spPr>
          <a:xfrm>
            <a:off x="7671888" y="2517193"/>
            <a:ext cx="1972917" cy="1977473"/>
          </a:xfrm>
          <a:prstGeom prst="rect">
            <a:avLst/>
          </a:prstGeom>
        </p:spPr>
      </p:pic>
      <p:pic>
        <p:nvPicPr>
          <p:cNvPr id="24" name="图片 23">
            <a:extLst>
              <a:ext uri="{FF2B5EF4-FFF2-40B4-BE49-F238E27FC236}">
                <a16:creationId xmlns:a16="http://schemas.microsoft.com/office/drawing/2014/main" id="{5B486E9B-4479-12C4-DC11-7E0372F8F065}"/>
              </a:ext>
            </a:extLst>
          </p:cNvPr>
          <p:cNvPicPr>
            <a:picLocks noChangeAspect="1"/>
          </p:cNvPicPr>
          <p:nvPr/>
        </p:nvPicPr>
        <p:blipFill>
          <a:blip r:embed="rId9"/>
          <a:stretch>
            <a:fillRect/>
          </a:stretch>
        </p:blipFill>
        <p:spPr>
          <a:xfrm>
            <a:off x="9734316" y="2517192"/>
            <a:ext cx="1968380" cy="1977473"/>
          </a:xfrm>
          <a:prstGeom prst="rect">
            <a:avLst/>
          </a:prstGeom>
        </p:spPr>
      </p:pic>
    </p:spTree>
    <p:extLst>
      <p:ext uri="{BB962C8B-B14F-4D97-AF65-F5344CB8AC3E}">
        <p14:creationId xmlns:p14="http://schemas.microsoft.com/office/powerpoint/2010/main" val="2252259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7F1951FD-0EF6-DD82-58AA-F25FA5DF6988}"/>
              </a:ext>
            </a:extLst>
          </p:cNvPr>
          <p:cNvSpPr>
            <a:spLocks noGrp="1"/>
          </p:cNvSpPr>
          <p:nvPr/>
        </p:nvSpPr>
        <p:spPr>
          <a:xfrm>
            <a:off x="1843547" y="2589570"/>
            <a:ext cx="8229600" cy="1143000"/>
          </a:xfrm>
          <a:prstGeom prst="rect">
            <a:avLst/>
          </a:prstGeom>
          <a:noFill/>
          <a:ln w="9525">
            <a:noFill/>
          </a:ln>
        </p:spPr>
        <p:txBody>
          <a:bodyPr anchor="ctr" anchorCtr="0"/>
          <a:lstStyle/>
          <a:p>
            <a:pPr algn="ctr"/>
            <a:r>
              <a:rPr lang="en-US" altLang="zh-CN" sz="4000" dirty="0">
                <a:solidFill>
                  <a:schemeClr val="tx1"/>
                </a:solidFill>
                <a:latin typeface="Calibri" panose="020F0502020204030204" pitchFamily="34" charset="0"/>
                <a:cs typeface="Calibri" panose="020F0502020204030204" pitchFamily="34" charset="0"/>
              </a:rPr>
              <a:t>Why we need interpretability?</a:t>
            </a:r>
            <a:endParaRPr lang="zh-CN" altLang="en-US" sz="4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8554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584376" y="400115"/>
            <a:ext cx="10462166" cy="1508691"/>
            <a:chOff x="0" y="-7149"/>
            <a:chExt cx="12192000" cy="1508691"/>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6" y="116547"/>
              <a:ext cx="11719620" cy="1384995"/>
            </a:xfrm>
            <a:prstGeom prst="rect">
              <a:avLst/>
            </a:prstGeom>
            <a:noFill/>
          </p:spPr>
          <p:txBody>
            <a:bodyPr wrap="square" rtlCol="0">
              <a:spAutoFit/>
            </a:bodyPr>
            <a:lstStyle/>
            <a:p>
              <a:r>
                <a:rPr lang="en-US" altLang="zh-CN" sz="2000" b="1" dirty="0">
                  <a:latin typeface="Cambria" panose="02040503050406030204" pitchFamily="18" charset="0"/>
                  <a:ea typeface="Cambria" panose="02040503050406030204" pitchFamily="18" charset="0"/>
                </a:rPr>
                <a:t> </a:t>
              </a:r>
              <a:r>
                <a:rPr lang="en-US" altLang="zh-CN" sz="2800" b="1" dirty="0">
                  <a:latin typeface="Cambria" panose="02040503050406030204" pitchFamily="18" charset="0"/>
                  <a:ea typeface="Cambria" panose="02040503050406030204" pitchFamily="18" charset="0"/>
                </a:rPr>
                <a:t>Deep Generator Network Based Activation Maximization</a:t>
              </a:r>
              <a:endParaRPr lang="zh-CN" altLang="en-US" sz="2800" b="1" dirty="0">
                <a:latin typeface="Cambria" panose="02040503050406030204" pitchFamily="18" charset="0"/>
              </a:endParaRPr>
            </a:p>
            <a:p>
              <a:r>
                <a:rPr lang="en-US" altLang="zh-CN" sz="2800" b="1" dirty="0">
                  <a:latin typeface="Cambria" panose="02040503050406030204" pitchFamily="18" charset="0"/>
                  <a:ea typeface="Cambria" panose="02040503050406030204" pitchFamily="18" charset="0"/>
                </a:rPr>
                <a:t> </a:t>
              </a:r>
              <a:endParaRPr lang="zh-CN" altLang="en-US" sz="2800" b="1" dirty="0">
                <a:latin typeface="Cambria" panose="02040503050406030204" pitchFamily="18" charset="0"/>
              </a:endParaRPr>
            </a:p>
          </p:txBody>
        </p:sp>
      </p:grpSp>
      <p:sp>
        <p:nvSpPr>
          <p:cNvPr id="6" name="文本框 5">
            <a:extLst>
              <a:ext uri="{FF2B5EF4-FFF2-40B4-BE49-F238E27FC236}">
                <a16:creationId xmlns:a16="http://schemas.microsoft.com/office/drawing/2014/main" id="{CA160EA9-A992-84C0-6484-3CCA6010495E}"/>
              </a:ext>
            </a:extLst>
          </p:cNvPr>
          <p:cNvSpPr txBox="1"/>
          <p:nvPr/>
        </p:nvSpPr>
        <p:spPr>
          <a:xfrm>
            <a:off x="840423" y="1317127"/>
            <a:ext cx="9764076"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harness the image generator networks as priors to produce synthetic preferred images</a:t>
            </a:r>
            <a:endParaRPr lang="zh-CN" altLang="en-US" dirty="0"/>
          </a:p>
        </p:txBody>
      </p:sp>
      <p:pic>
        <p:nvPicPr>
          <p:cNvPr id="7" name="图片 6">
            <a:extLst>
              <a:ext uri="{FF2B5EF4-FFF2-40B4-BE49-F238E27FC236}">
                <a16:creationId xmlns:a16="http://schemas.microsoft.com/office/drawing/2014/main" id="{6C2B405A-DF19-2BDC-A3AF-E756FF544C60}"/>
              </a:ext>
            </a:extLst>
          </p:cNvPr>
          <p:cNvPicPr>
            <a:picLocks noChangeAspect="1"/>
          </p:cNvPicPr>
          <p:nvPr/>
        </p:nvPicPr>
        <p:blipFill>
          <a:blip r:embed="rId2"/>
          <a:stretch>
            <a:fillRect/>
          </a:stretch>
        </p:blipFill>
        <p:spPr>
          <a:xfrm>
            <a:off x="465839" y="1859216"/>
            <a:ext cx="6658196" cy="2858249"/>
          </a:xfrm>
          <a:prstGeom prst="rect">
            <a:avLst/>
          </a:prstGeom>
        </p:spPr>
      </p:pic>
      <p:pic>
        <p:nvPicPr>
          <p:cNvPr id="9" name="图片 8">
            <a:extLst>
              <a:ext uri="{FF2B5EF4-FFF2-40B4-BE49-F238E27FC236}">
                <a16:creationId xmlns:a16="http://schemas.microsoft.com/office/drawing/2014/main" id="{DAF0D414-C565-98C8-B134-0E192DE4197E}"/>
              </a:ext>
            </a:extLst>
          </p:cNvPr>
          <p:cNvPicPr>
            <a:picLocks noChangeAspect="1"/>
          </p:cNvPicPr>
          <p:nvPr/>
        </p:nvPicPr>
        <p:blipFill>
          <a:blip r:embed="rId3"/>
          <a:stretch>
            <a:fillRect/>
          </a:stretch>
        </p:blipFill>
        <p:spPr>
          <a:xfrm>
            <a:off x="766719" y="4817470"/>
            <a:ext cx="5744035" cy="993657"/>
          </a:xfrm>
          <a:prstGeom prst="rect">
            <a:avLst/>
          </a:prstGeom>
        </p:spPr>
      </p:pic>
      <p:pic>
        <p:nvPicPr>
          <p:cNvPr id="12" name="图片 11">
            <a:extLst>
              <a:ext uri="{FF2B5EF4-FFF2-40B4-BE49-F238E27FC236}">
                <a16:creationId xmlns:a16="http://schemas.microsoft.com/office/drawing/2014/main" id="{36CDD4F0-C047-5422-EEB2-810C8070F2E2}"/>
              </a:ext>
            </a:extLst>
          </p:cNvPr>
          <p:cNvPicPr>
            <a:picLocks noChangeAspect="1"/>
          </p:cNvPicPr>
          <p:nvPr/>
        </p:nvPicPr>
        <p:blipFill>
          <a:blip r:embed="rId4"/>
          <a:stretch>
            <a:fillRect/>
          </a:stretch>
        </p:blipFill>
        <p:spPr>
          <a:xfrm>
            <a:off x="7502906" y="2481225"/>
            <a:ext cx="4019396" cy="3059648"/>
          </a:xfrm>
          <a:prstGeom prst="rect">
            <a:avLst/>
          </a:prstGeom>
        </p:spPr>
      </p:pic>
      <p:sp>
        <p:nvSpPr>
          <p:cNvPr id="8" name="文本框 7">
            <a:extLst>
              <a:ext uri="{FF2B5EF4-FFF2-40B4-BE49-F238E27FC236}">
                <a16:creationId xmlns:a16="http://schemas.microsoft.com/office/drawing/2014/main" id="{6AF82C6F-A7A0-1214-96B3-9A00DD151488}"/>
              </a:ext>
            </a:extLst>
          </p:cNvPr>
          <p:cNvSpPr txBox="1"/>
          <p:nvPr/>
        </p:nvSpPr>
        <p:spPr>
          <a:xfrm>
            <a:off x="840423" y="6413786"/>
            <a:ext cx="10681879" cy="338554"/>
          </a:xfrm>
          <a:prstGeom prst="rect">
            <a:avLst/>
          </a:prstGeom>
          <a:noFill/>
        </p:spPr>
        <p:txBody>
          <a:bodyPr wrap="square">
            <a:spAutoFit/>
          </a:bodyPr>
          <a:lstStyle/>
          <a:p>
            <a:r>
              <a:rPr lang="en-US" altLang="zh-CN" sz="1600" dirty="0"/>
              <a:t>Nguyen et al., Synthesizing the preferred inputs for neurons in neural networks via deep generator networks, NIPS 2016</a:t>
            </a:r>
            <a:endParaRPr lang="zh-CN" altLang="en-US" sz="1600" dirty="0"/>
          </a:p>
        </p:txBody>
      </p:sp>
      <p:cxnSp>
        <p:nvCxnSpPr>
          <p:cNvPr id="10" name="直接连接符 9">
            <a:extLst>
              <a:ext uri="{FF2B5EF4-FFF2-40B4-BE49-F238E27FC236}">
                <a16:creationId xmlns:a16="http://schemas.microsoft.com/office/drawing/2014/main" id="{7C96CF03-0B9E-2E38-5268-8ED01273FAB3}"/>
              </a:ext>
            </a:extLst>
          </p:cNvPr>
          <p:cNvCxnSpPr>
            <a:cxnSpLocks/>
          </p:cNvCxnSpPr>
          <p:nvPr/>
        </p:nvCxnSpPr>
        <p:spPr>
          <a:xfrm>
            <a:off x="1898374" y="5800712"/>
            <a:ext cx="75537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48DF282-7F7C-FE51-B748-8F4496976BC9}"/>
              </a:ext>
            </a:extLst>
          </p:cNvPr>
          <p:cNvSpPr txBox="1"/>
          <p:nvPr/>
        </p:nvSpPr>
        <p:spPr>
          <a:xfrm>
            <a:off x="1898374" y="5758683"/>
            <a:ext cx="964095" cy="369332"/>
          </a:xfrm>
          <a:prstGeom prst="rect">
            <a:avLst/>
          </a:prstGeom>
          <a:noFill/>
        </p:spPr>
        <p:txBody>
          <a:bodyPr wrap="square" rtlCol="0">
            <a:spAutoFit/>
          </a:bodyPr>
          <a:lstStyle/>
          <a:p>
            <a:r>
              <a:rPr lang="en-US" altLang="zh-CN" dirty="0"/>
              <a:t>Code</a:t>
            </a:r>
            <a:endParaRPr lang="zh-CN" altLang="en-US" dirty="0"/>
          </a:p>
        </p:txBody>
      </p:sp>
      <p:cxnSp>
        <p:nvCxnSpPr>
          <p:cNvPr id="15" name="直接连接符 14">
            <a:extLst>
              <a:ext uri="{FF2B5EF4-FFF2-40B4-BE49-F238E27FC236}">
                <a16:creationId xmlns:a16="http://schemas.microsoft.com/office/drawing/2014/main" id="{633691CD-DC2E-69C1-0D3A-A2FB8D2B5739}"/>
              </a:ext>
            </a:extLst>
          </p:cNvPr>
          <p:cNvCxnSpPr/>
          <p:nvPr/>
        </p:nvCxnSpPr>
        <p:spPr>
          <a:xfrm>
            <a:off x="3737166" y="5509300"/>
            <a:ext cx="94416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BE58E5-A7DC-DAE0-5C48-916187B32DA5}"/>
              </a:ext>
            </a:extLst>
          </p:cNvPr>
          <p:cNvSpPr txBox="1"/>
          <p:nvPr/>
        </p:nvSpPr>
        <p:spPr>
          <a:xfrm>
            <a:off x="3265733" y="5471136"/>
            <a:ext cx="1887029" cy="369332"/>
          </a:xfrm>
          <a:prstGeom prst="rect">
            <a:avLst/>
          </a:prstGeom>
          <a:noFill/>
        </p:spPr>
        <p:txBody>
          <a:bodyPr wrap="square" rtlCol="0">
            <a:spAutoFit/>
          </a:bodyPr>
          <a:lstStyle/>
          <a:p>
            <a:r>
              <a:rPr lang="en-US" altLang="zh-CN" dirty="0"/>
              <a:t>Generated Image</a:t>
            </a:r>
            <a:endParaRPr lang="zh-CN" altLang="en-US" dirty="0"/>
          </a:p>
        </p:txBody>
      </p:sp>
      <p:cxnSp>
        <p:nvCxnSpPr>
          <p:cNvPr id="18" name="直接连接符 17">
            <a:extLst>
              <a:ext uri="{FF2B5EF4-FFF2-40B4-BE49-F238E27FC236}">
                <a16:creationId xmlns:a16="http://schemas.microsoft.com/office/drawing/2014/main" id="{B3070DAC-208F-8DF4-FB53-0E8B5B615365}"/>
              </a:ext>
            </a:extLst>
          </p:cNvPr>
          <p:cNvCxnSpPr/>
          <p:nvPr/>
        </p:nvCxnSpPr>
        <p:spPr>
          <a:xfrm>
            <a:off x="3091070" y="5873462"/>
            <a:ext cx="206169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A5A8061-02B4-BA8F-AE30-97B81A37A791}"/>
              </a:ext>
            </a:extLst>
          </p:cNvPr>
          <p:cNvSpPr txBox="1"/>
          <p:nvPr/>
        </p:nvSpPr>
        <p:spPr>
          <a:xfrm>
            <a:off x="2653748" y="5849291"/>
            <a:ext cx="4166523" cy="369332"/>
          </a:xfrm>
          <a:prstGeom prst="rect">
            <a:avLst/>
          </a:prstGeom>
          <a:noFill/>
        </p:spPr>
        <p:txBody>
          <a:bodyPr wrap="square">
            <a:spAutoFit/>
          </a:bodyPr>
          <a:lstStyle/>
          <a:p>
            <a:r>
              <a:rPr lang="en-US" altLang="zh-CN" dirty="0"/>
              <a:t>activation of the target neuron h</a:t>
            </a:r>
            <a:endParaRPr lang="zh-CN" altLang="en-US" dirty="0"/>
          </a:p>
        </p:txBody>
      </p:sp>
    </p:spTree>
    <p:extLst>
      <p:ext uri="{BB962C8B-B14F-4D97-AF65-F5344CB8AC3E}">
        <p14:creationId xmlns:p14="http://schemas.microsoft.com/office/powerpoint/2010/main" val="88104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3AE6012-3591-42D0-BF53-00159AA5FBAD}"/>
              </a:ext>
            </a:extLst>
          </p:cNvPr>
          <p:cNvGrpSpPr/>
          <p:nvPr/>
        </p:nvGrpSpPr>
        <p:grpSpPr>
          <a:xfrm>
            <a:off x="401935" y="203249"/>
            <a:ext cx="8661638" cy="646916"/>
            <a:chOff x="0" y="-7149"/>
            <a:chExt cx="12192000" cy="646916"/>
          </a:xfrm>
        </p:grpSpPr>
        <p:sp>
          <p:nvSpPr>
            <p:cNvPr id="3" name="矩形 2">
              <a:extLst>
                <a:ext uri="{FF2B5EF4-FFF2-40B4-BE49-F238E27FC236}">
                  <a16:creationId xmlns:a16="http://schemas.microsoft.com/office/drawing/2014/main" id="{89F3765D-58CE-4A3D-9B6D-708CA686190E}"/>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E71ABEB-20B0-4BBE-802E-354624E4D411}"/>
                </a:ext>
              </a:extLst>
            </p:cNvPr>
            <p:cNvSpPr txBox="1"/>
            <p:nvPr/>
          </p:nvSpPr>
          <p:spPr>
            <a:xfrm>
              <a:off x="127819" y="116547"/>
              <a:ext cx="11430043"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Network Dissection</a:t>
              </a:r>
              <a:endParaRPr lang="zh-CN" altLang="en-US" sz="2800" b="1" dirty="0">
                <a:latin typeface="Cambria" panose="02040503050406030204" pitchFamily="18" charset="0"/>
              </a:endParaRPr>
            </a:p>
          </p:txBody>
        </p:sp>
      </p:grpSp>
      <p:sp>
        <p:nvSpPr>
          <p:cNvPr id="7" name="文本框 6">
            <a:extLst>
              <a:ext uri="{FF2B5EF4-FFF2-40B4-BE49-F238E27FC236}">
                <a16:creationId xmlns:a16="http://schemas.microsoft.com/office/drawing/2014/main" id="{3815F8F8-8758-A067-C7CA-118AF09C12CF}"/>
              </a:ext>
            </a:extLst>
          </p:cNvPr>
          <p:cNvSpPr txBox="1"/>
          <p:nvPr/>
        </p:nvSpPr>
        <p:spPr>
          <a:xfrm>
            <a:off x="698089" y="1123338"/>
            <a:ext cx="10392698"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Quantifies the interpretability of hidden units in terms of alignment with a set of human-interpretable concepts</a:t>
            </a:r>
            <a:endParaRPr lang="zh-CN" altLang="en-US" sz="2000" dirty="0"/>
          </a:p>
        </p:txBody>
      </p:sp>
      <p:pic>
        <p:nvPicPr>
          <p:cNvPr id="9" name="图片 8">
            <a:extLst>
              <a:ext uri="{FF2B5EF4-FFF2-40B4-BE49-F238E27FC236}">
                <a16:creationId xmlns:a16="http://schemas.microsoft.com/office/drawing/2014/main" id="{96819957-4C5A-9D1E-0A52-34B5A0288D4D}"/>
              </a:ext>
            </a:extLst>
          </p:cNvPr>
          <p:cNvPicPr>
            <a:picLocks noChangeAspect="1"/>
          </p:cNvPicPr>
          <p:nvPr/>
        </p:nvPicPr>
        <p:blipFill>
          <a:blip r:embed="rId2"/>
          <a:stretch>
            <a:fillRect/>
          </a:stretch>
        </p:blipFill>
        <p:spPr>
          <a:xfrm>
            <a:off x="956294" y="1774532"/>
            <a:ext cx="7552919" cy="1881210"/>
          </a:xfrm>
          <a:prstGeom prst="rect">
            <a:avLst/>
          </a:prstGeom>
        </p:spPr>
      </p:pic>
      <p:pic>
        <p:nvPicPr>
          <p:cNvPr id="11" name="图片 10">
            <a:extLst>
              <a:ext uri="{FF2B5EF4-FFF2-40B4-BE49-F238E27FC236}">
                <a16:creationId xmlns:a16="http://schemas.microsoft.com/office/drawing/2014/main" id="{0D233F75-CAA1-BE9F-9B03-2C27872BCB30}"/>
              </a:ext>
            </a:extLst>
          </p:cNvPr>
          <p:cNvPicPr>
            <a:picLocks noChangeAspect="1"/>
          </p:cNvPicPr>
          <p:nvPr/>
        </p:nvPicPr>
        <p:blipFill>
          <a:blip r:embed="rId3"/>
          <a:stretch>
            <a:fillRect/>
          </a:stretch>
        </p:blipFill>
        <p:spPr>
          <a:xfrm>
            <a:off x="492742" y="3727124"/>
            <a:ext cx="4749914" cy="2697626"/>
          </a:xfrm>
          <a:prstGeom prst="rect">
            <a:avLst/>
          </a:prstGeom>
        </p:spPr>
      </p:pic>
      <p:pic>
        <p:nvPicPr>
          <p:cNvPr id="13" name="图片 12">
            <a:extLst>
              <a:ext uri="{FF2B5EF4-FFF2-40B4-BE49-F238E27FC236}">
                <a16:creationId xmlns:a16="http://schemas.microsoft.com/office/drawing/2014/main" id="{0C6057D0-1759-E78F-3117-8E60CECA7E3C}"/>
              </a:ext>
            </a:extLst>
          </p:cNvPr>
          <p:cNvPicPr>
            <a:picLocks noChangeAspect="1"/>
          </p:cNvPicPr>
          <p:nvPr/>
        </p:nvPicPr>
        <p:blipFill>
          <a:blip r:embed="rId4"/>
          <a:stretch>
            <a:fillRect/>
          </a:stretch>
        </p:blipFill>
        <p:spPr>
          <a:xfrm>
            <a:off x="5574889" y="3727124"/>
            <a:ext cx="6387128" cy="2129043"/>
          </a:xfrm>
          <a:prstGeom prst="rect">
            <a:avLst/>
          </a:prstGeom>
        </p:spPr>
      </p:pic>
      <p:sp>
        <p:nvSpPr>
          <p:cNvPr id="5" name="文本框 4">
            <a:extLst>
              <a:ext uri="{FF2B5EF4-FFF2-40B4-BE49-F238E27FC236}">
                <a16:creationId xmlns:a16="http://schemas.microsoft.com/office/drawing/2014/main" id="{88925C01-1D8F-2C4D-2FCC-6291E2C2640C}"/>
              </a:ext>
            </a:extLst>
          </p:cNvPr>
          <p:cNvSpPr txBox="1"/>
          <p:nvPr/>
        </p:nvSpPr>
        <p:spPr>
          <a:xfrm>
            <a:off x="6695767" y="6361778"/>
            <a:ext cx="3834581" cy="338554"/>
          </a:xfrm>
          <a:prstGeom prst="rect">
            <a:avLst/>
          </a:prstGeom>
          <a:noFill/>
        </p:spPr>
        <p:txBody>
          <a:bodyPr wrap="square">
            <a:spAutoFit/>
          </a:bodyPr>
          <a:lstStyle/>
          <a:p>
            <a:pPr algn="ctr"/>
            <a:r>
              <a:rPr lang="en-US" altLang="zh-CN" sz="1600" dirty="0" err="1"/>
              <a:t>Bau</a:t>
            </a:r>
            <a:r>
              <a:rPr lang="en-US" altLang="zh-CN" sz="1600" dirty="0"/>
              <a:t> et al., Network Dissection, CVPR</a:t>
            </a:r>
            <a:endParaRPr lang="zh-CN" altLang="en-US" sz="1600" dirty="0"/>
          </a:p>
        </p:txBody>
      </p:sp>
      <p:sp>
        <p:nvSpPr>
          <p:cNvPr id="8" name="文本框 7">
            <a:extLst>
              <a:ext uri="{FF2B5EF4-FFF2-40B4-BE49-F238E27FC236}">
                <a16:creationId xmlns:a16="http://schemas.microsoft.com/office/drawing/2014/main" id="{5F5CE4A7-91FA-9608-E016-0E23C02B10BB}"/>
              </a:ext>
            </a:extLst>
          </p:cNvPr>
          <p:cNvSpPr txBox="1"/>
          <p:nvPr/>
        </p:nvSpPr>
        <p:spPr>
          <a:xfrm>
            <a:off x="6732802" y="5856167"/>
            <a:ext cx="4071302" cy="369332"/>
          </a:xfrm>
          <a:prstGeom prst="rect">
            <a:avLst/>
          </a:prstGeom>
          <a:noFill/>
        </p:spPr>
        <p:txBody>
          <a:bodyPr wrap="square">
            <a:spAutoFit/>
          </a:bodyPr>
          <a:lstStyle/>
          <a:p>
            <a:r>
              <a:rPr lang="en-US" altLang="zh-CN" dirty="0"/>
              <a:t>Broadly and Densely Labeled Dataset</a:t>
            </a:r>
            <a:endParaRPr lang="zh-CN" altLang="en-US" dirty="0"/>
          </a:p>
        </p:txBody>
      </p:sp>
    </p:spTree>
    <p:extLst>
      <p:ext uri="{BB962C8B-B14F-4D97-AF65-F5344CB8AC3E}">
        <p14:creationId xmlns:p14="http://schemas.microsoft.com/office/powerpoint/2010/main" val="1563541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4C6AB7C-109A-3992-4ED7-A9E04DA86297}"/>
              </a:ext>
            </a:extLst>
          </p:cNvPr>
          <p:cNvPicPr>
            <a:picLocks noChangeAspect="1"/>
          </p:cNvPicPr>
          <p:nvPr/>
        </p:nvPicPr>
        <p:blipFill>
          <a:blip r:embed="rId2"/>
          <a:stretch>
            <a:fillRect/>
          </a:stretch>
        </p:blipFill>
        <p:spPr>
          <a:xfrm>
            <a:off x="344129" y="601815"/>
            <a:ext cx="11503742" cy="3859854"/>
          </a:xfrm>
          <a:prstGeom prst="rect">
            <a:avLst/>
          </a:prstGeom>
        </p:spPr>
      </p:pic>
      <p:sp>
        <p:nvSpPr>
          <p:cNvPr id="10" name="文本框 9">
            <a:extLst>
              <a:ext uri="{FF2B5EF4-FFF2-40B4-BE49-F238E27FC236}">
                <a16:creationId xmlns:a16="http://schemas.microsoft.com/office/drawing/2014/main" id="{3B9F619F-A7D1-AC52-F787-4EA81785D82B}"/>
              </a:ext>
            </a:extLst>
          </p:cNvPr>
          <p:cNvSpPr txBox="1"/>
          <p:nvPr/>
        </p:nvSpPr>
        <p:spPr>
          <a:xfrm>
            <a:off x="580104" y="4985406"/>
            <a:ext cx="6096000" cy="923330"/>
          </a:xfrm>
          <a:prstGeom prst="rect">
            <a:avLst/>
          </a:prstGeom>
          <a:noFill/>
        </p:spPr>
        <p:txBody>
          <a:bodyPr wrap="square">
            <a:spAutoFit/>
          </a:bodyPr>
          <a:lstStyle/>
          <a:p>
            <a:r>
              <a:rPr lang="en-US" altLang="zh-CN" dirty="0"/>
              <a:t>measure the alignment of each hidden unit of the CNN with each concept by evaluating the feature activation of each individual unit as a segmentation model for each concept</a:t>
            </a:r>
            <a:endParaRPr lang="zh-CN" altLang="en-US" dirty="0"/>
          </a:p>
        </p:txBody>
      </p:sp>
      <p:pic>
        <p:nvPicPr>
          <p:cNvPr id="12" name="图片 11">
            <a:extLst>
              <a:ext uri="{FF2B5EF4-FFF2-40B4-BE49-F238E27FC236}">
                <a16:creationId xmlns:a16="http://schemas.microsoft.com/office/drawing/2014/main" id="{5E7E2F60-E59C-8AFF-3B0D-6657464DCC41}"/>
              </a:ext>
            </a:extLst>
          </p:cNvPr>
          <p:cNvPicPr>
            <a:picLocks noChangeAspect="1"/>
          </p:cNvPicPr>
          <p:nvPr/>
        </p:nvPicPr>
        <p:blipFill>
          <a:blip r:embed="rId3"/>
          <a:stretch>
            <a:fillRect/>
          </a:stretch>
        </p:blipFill>
        <p:spPr>
          <a:xfrm>
            <a:off x="7067243" y="4985406"/>
            <a:ext cx="4133850" cy="981075"/>
          </a:xfrm>
          <a:prstGeom prst="rect">
            <a:avLst/>
          </a:prstGeom>
        </p:spPr>
      </p:pic>
    </p:spTree>
    <p:extLst>
      <p:ext uri="{BB962C8B-B14F-4D97-AF65-F5344CB8AC3E}">
        <p14:creationId xmlns:p14="http://schemas.microsoft.com/office/powerpoint/2010/main" val="837832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35742" y="400116"/>
            <a:ext cx="5024284"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6212450"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Net2Vec</a:t>
              </a:r>
              <a:endParaRPr lang="zh-CN" altLang="en-US" sz="2800" b="1" dirty="0">
                <a:latin typeface="Cambria" panose="02040503050406030204" pitchFamily="18" charset="0"/>
              </a:endParaRPr>
            </a:p>
          </p:txBody>
        </p:sp>
      </p:grpSp>
      <p:sp>
        <p:nvSpPr>
          <p:cNvPr id="6" name="文本框 5">
            <a:extLst>
              <a:ext uri="{FF2B5EF4-FFF2-40B4-BE49-F238E27FC236}">
                <a16:creationId xmlns:a16="http://schemas.microsoft.com/office/drawing/2014/main" id="{E5307E71-C2E2-CCBC-64FA-D7E6ED1FEA82}"/>
              </a:ext>
            </a:extLst>
          </p:cNvPr>
          <p:cNvSpPr txBox="1"/>
          <p:nvPr/>
        </p:nvSpPr>
        <p:spPr>
          <a:xfrm>
            <a:off x="888415" y="1283872"/>
            <a:ext cx="10452335" cy="1200329"/>
          </a:xfrm>
          <a:prstGeom prst="rect">
            <a:avLst/>
          </a:prstGeom>
          <a:noFill/>
        </p:spPr>
        <p:txBody>
          <a:bodyPr wrap="square">
            <a:spAutoFit/>
          </a:bodyPr>
          <a:lstStyle/>
          <a:p>
            <a:pPr marL="285750" indent="-285750">
              <a:buFont typeface="Wingdings" panose="05000000000000000000" pitchFamily="2" charset="2"/>
              <a:buChar char="l"/>
            </a:pPr>
            <a:r>
              <a:rPr lang="en-US" altLang="zh-CN" dirty="0"/>
              <a:t>Investigate the embeddings of concepts over multiple kernels by constructing M with a combination of several kernels. </a:t>
            </a:r>
          </a:p>
          <a:p>
            <a:pPr marL="285750" indent="-285750">
              <a:buFont typeface="Wingdings" panose="05000000000000000000" pitchFamily="2" charset="2"/>
              <a:buChar char="l"/>
            </a:pPr>
            <a:r>
              <a:rPr lang="en-US" altLang="zh-CN" dirty="0"/>
              <a:t>Multiple kernels are usually required to encode one concept and kernel embeddings are better representations of the concepts.</a:t>
            </a:r>
            <a:endParaRPr lang="zh-CN" altLang="en-US" dirty="0"/>
          </a:p>
        </p:txBody>
      </p:sp>
      <p:sp>
        <p:nvSpPr>
          <p:cNvPr id="7" name="文本框 6">
            <a:extLst>
              <a:ext uri="{FF2B5EF4-FFF2-40B4-BE49-F238E27FC236}">
                <a16:creationId xmlns:a16="http://schemas.microsoft.com/office/drawing/2014/main" id="{0419A451-FE4A-DEC7-7D2D-05D801645C03}"/>
              </a:ext>
            </a:extLst>
          </p:cNvPr>
          <p:cNvSpPr txBox="1"/>
          <p:nvPr/>
        </p:nvSpPr>
        <p:spPr>
          <a:xfrm>
            <a:off x="988142" y="5742968"/>
            <a:ext cx="9743768" cy="646331"/>
          </a:xfrm>
          <a:prstGeom prst="rect">
            <a:avLst/>
          </a:prstGeom>
          <a:noFill/>
        </p:spPr>
        <p:txBody>
          <a:bodyPr wrap="square">
            <a:spAutoFit/>
          </a:bodyPr>
          <a:lstStyle/>
          <a:p>
            <a:pPr marL="342900" indent="-342900">
              <a:buAutoNum type="alphaLcParenBoth"/>
            </a:pPr>
            <a:r>
              <a:rPr lang="en-US" altLang="zh-CN" dirty="0"/>
              <a:t>recording filter activations of a pre-trained network when probed by inputs from a reference</a:t>
            </a:r>
          </a:p>
          <a:p>
            <a:pPr marL="342900" indent="-342900">
              <a:buAutoNum type="alphaLcParenBoth"/>
            </a:pPr>
            <a:r>
              <a:rPr lang="en-US" altLang="zh-CN" dirty="0"/>
              <a:t>learning how to weight the collected probe activations to perform various semantic tasks</a:t>
            </a:r>
            <a:endParaRPr lang="zh-CN" altLang="en-US" dirty="0"/>
          </a:p>
        </p:txBody>
      </p:sp>
      <p:pic>
        <p:nvPicPr>
          <p:cNvPr id="9" name="图片 8">
            <a:extLst>
              <a:ext uri="{FF2B5EF4-FFF2-40B4-BE49-F238E27FC236}">
                <a16:creationId xmlns:a16="http://schemas.microsoft.com/office/drawing/2014/main" id="{8301C6E2-06A5-C8C8-3B81-24A55B4295F5}"/>
              </a:ext>
            </a:extLst>
          </p:cNvPr>
          <p:cNvPicPr>
            <a:picLocks noChangeAspect="1"/>
          </p:cNvPicPr>
          <p:nvPr/>
        </p:nvPicPr>
        <p:blipFill>
          <a:blip r:embed="rId2"/>
          <a:stretch>
            <a:fillRect/>
          </a:stretch>
        </p:blipFill>
        <p:spPr>
          <a:xfrm>
            <a:off x="835742" y="2564503"/>
            <a:ext cx="4492113" cy="953805"/>
          </a:xfrm>
          <a:prstGeom prst="rect">
            <a:avLst/>
          </a:prstGeom>
        </p:spPr>
      </p:pic>
      <p:pic>
        <p:nvPicPr>
          <p:cNvPr id="11" name="图片 10">
            <a:extLst>
              <a:ext uri="{FF2B5EF4-FFF2-40B4-BE49-F238E27FC236}">
                <a16:creationId xmlns:a16="http://schemas.microsoft.com/office/drawing/2014/main" id="{391E3EB2-1C98-7F6F-B624-0D6847BF8612}"/>
              </a:ext>
            </a:extLst>
          </p:cNvPr>
          <p:cNvPicPr>
            <a:picLocks noChangeAspect="1"/>
          </p:cNvPicPr>
          <p:nvPr/>
        </p:nvPicPr>
        <p:blipFill>
          <a:blip r:embed="rId3"/>
          <a:stretch>
            <a:fillRect/>
          </a:stretch>
        </p:blipFill>
        <p:spPr>
          <a:xfrm>
            <a:off x="6771634" y="3518308"/>
            <a:ext cx="4569116" cy="952281"/>
          </a:xfrm>
          <a:prstGeom prst="rect">
            <a:avLst/>
          </a:prstGeom>
        </p:spPr>
      </p:pic>
      <p:pic>
        <p:nvPicPr>
          <p:cNvPr id="13" name="图片 12">
            <a:extLst>
              <a:ext uri="{FF2B5EF4-FFF2-40B4-BE49-F238E27FC236}">
                <a16:creationId xmlns:a16="http://schemas.microsoft.com/office/drawing/2014/main" id="{331FC8E7-D192-CE6D-D142-A8F51516885A}"/>
              </a:ext>
            </a:extLst>
          </p:cNvPr>
          <p:cNvPicPr>
            <a:picLocks noChangeAspect="1"/>
          </p:cNvPicPr>
          <p:nvPr/>
        </p:nvPicPr>
        <p:blipFill>
          <a:blip r:embed="rId4"/>
          <a:stretch>
            <a:fillRect/>
          </a:stretch>
        </p:blipFill>
        <p:spPr>
          <a:xfrm>
            <a:off x="710991" y="3587524"/>
            <a:ext cx="5273785" cy="1312945"/>
          </a:xfrm>
          <a:prstGeom prst="rect">
            <a:avLst/>
          </a:prstGeom>
        </p:spPr>
      </p:pic>
      <p:sp>
        <p:nvSpPr>
          <p:cNvPr id="15" name="文本框 14">
            <a:extLst>
              <a:ext uri="{FF2B5EF4-FFF2-40B4-BE49-F238E27FC236}">
                <a16:creationId xmlns:a16="http://schemas.microsoft.com/office/drawing/2014/main" id="{ECCE0904-4193-C48E-E67C-7197B6520F70}"/>
              </a:ext>
            </a:extLst>
          </p:cNvPr>
          <p:cNvSpPr txBox="1"/>
          <p:nvPr/>
        </p:nvSpPr>
        <p:spPr>
          <a:xfrm>
            <a:off x="589935" y="4862840"/>
            <a:ext cx="6096000" cy="646331"/>
          </a:xfrm>
          <a:prstGeom prst="rect">
            <a:avLst/>
          </a:prstGeom>
          <a:noFill/>
        </p:spPr>
        <p:txBody>
          <a:bodyPr wrap="square">
            <a:spAutoFit/>
          </a:bodyPr>
          <a:lstStyle/>
          <a:p>
            <a:r>
              <a:rPr lang="en-US" altLang="zh-CN" dirty="0"/>
              <a:t>to minimize a per-pixel binary cross entropy loss weighted by the mean concept size</a:t>
            </a:r>
            <a:endParaRPr lang="zh-CN" altLang="en-US" dirty="0"/>
          </a:p>
        </p:txBody>
      </p:sp>
      <p:sp>
        <p:nvSpPr>
          <p:cNvPr id="16" name="矩形 15">
            <a:extLst>
              <a:ext uri="{FF2B5EF4-FFF2-40B4-BE49-F238E27FC236}">
                <a16:creationId xmlns:a16="http://schemas.microsoft.com/office/drawing/2014/main" id="{33DB3A7E-8742-0465-6799-4F1EA130B8F4}"/>
              </a:ext>
            </a:extLst>
          </p:cNvPr>
          <p:cNvSpPr/>
          <p:nvPr/>
        </p:nvSpPr>
        <p:spPr>
          <a:xfrm>
            <a:off x="432619" y="2564503"/>
            <a:ext cx="6096000" cy="3009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8A7268B-21BF-586D-7E90-7EDF79D00EC0}"/>
              </a:ext>
            </a:extLst>
          </p:cNvPr>
          <p:cNvSpPr txBox="1"/>
          <p:nvPr/>
        </p:nvSpPr>
        <p:spPr>
          <a:xfrm>
            <a:off x="5112775" y="362800"/>
            <a:ext cx="6096000" cy="584775"/>
          </a:xfrm>
          <a:prstGeom prst="rect">
            <a:avLst/>
          </a:prstGeom>
          <a:noFill/>
        </p:spPr>
        <p:txBody>
          <a:bodyPr wrap="square">
            <a:spAutoFit/>
          </a:bodyPr>
          <a:lstStyle/>
          <a:p>
            <a:pPr algn="just"/>
            <a:r>
              <a:rPr lang="en-US" altLang="zh-CN" sz="1600" dirty="0"/>
              <a:t>Fong and </a:t>
            </a:r>
            <a:r>
              <a:rPr lang="en-US" altLang="zh-CN" sz="1600" dirty="0" err="1"/>
              <a:t>Vedaldi</a:t>
            </a:r>
            <a:r>
              <a:rPr lang="en-US" altLang="zh-CN" sz="1600" dirty="0"/>
              <a:t>, Net2Vec: Quantifying and Explaining how Concepts are Encoded by Filters in Deep Neural Networks, CVPR</a:t>
            </a:r>
            <a:endParaRPr lang="zh-CN" altLang="en-US" sz="1600" dirty="0"/>
          </a:p>
        </p:txBody>
      </p:sp>
      <p:sp>
        <p:nvSpPr>
          <p:cNvPr id="10" name="文本框 9">
            <a:extLst>
              <a:ext uri="{FF2B5EF4-FFF2-40B4-BE49-F238E27FC236}">
                <a16:creationId xmlns:a16="http://schemas.microsoft.com/office/drawing/2014/main" id="{5A8A2A45-9B6C-5EE5-AFEA-36B8B7871F16}"/>
              </a:ext>
            </a:extLst>
          </p:cNvPr>
          <p:cNvSpPr txBox="1"/>
          <p:nvPr/>
        </p:nvSpPr>
        <p:spPr>
          <a:xfrm>
            <a:off x="6565707" y="2533332"/>
            <a:ext cx="2919937" cy="646331"/>
          </a:xfrm>
          <a:prstGeom prst="rect">
            <a:avLst/>
          </a:prstGeom>
          <a:noFill/>
        </p:spPr>
        <p:txBody>
          <a:bodyPr wrap="square">
            <a:spAutoFit/>
          </a:bodyPr>
          <a:lstStyle/>
          <a:p>
            <a:r>
              <a:rPr lang="en-US" altLang="zh-CN" dirty="0"/>
              <a:t>Concept Segmentation by Filter Combinations</a:t>
            </a:r>
            <a:endParaRPr lang="zh-CN" altLang="en-US" dirty="0"/>
          </a:p>
        </p:txBody>
      </p:sp>
    </p:spTree>
    <p:extLst>
      <p:ext uri="{BB962C8B-B14F-4D97-AF65-F5344CB8AC3E}">
        <p14:creationId xmlns:p14="http://schemas.microsoft.com/office/powerpoint/2010/main" val="3050920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86260" y="495660"/>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Correlation Analysis</a:t>
              </a:r>
              <a:endParaRPr lang="zh-CN" altLang="en-US" sz="2800" b="1" dirty="0">
                <a:latin typeface="Cambria" panose="02040503050406030204" pitchFamily="18" charset="0"/>
              </a:endParaRPr>
            </a:p>
          </p:txBody>
        </p:sp>
      </p:grpSp>
      <p:sp>
        <p:nvSpPr>
          <p:cNvPr id="7" name="文本框 6">
            <a:extLst>
              <a:ext uri="{FF2B5EF4-FFF2-40B4-BE49-F238E27FC236}">
                <a16:creationId xmlns:a16="http://schemas.microsoft.com/office/drawing/2014/main" id="{0FE22A7B-D49D-B688-5F59-796F326AF53E}"/>
              </a:ext>
            </a:extLst>
          </p:cNvPr>
          <p:cNvSpPr txBox="1"/>
          <p:nvPr/>
        </p:nvSpPr>
        <p:spPr>
          <a:xfrm>
            <a:off x="903603" y="1430462"/>
            <a:ext cx="4681442" cy="2585323"/>
          </a:xfrm>
          <a:prstGeom prst="rect">
            <a:avLst/>
          </a:prstGeom>
          <a:noFill/>
        </p:spPr>
        <p:txBody>
          <a:bodyPr wrap="square">
            <a:spAutoFit/>
          </a:bodyPr>
          <a:lstStyle/>
          <a:p>
            <a:pPr marL="285750" indent="-285750">
              <a:buFont typeface="Wingdings" panose="05000000000000000000" pitchFamily="2" charset="2"/>
              <a:buChar char="l"/>
            </a:pPr>
            <a:r>
              <a:rPr lang="fr-FR" altLang="zh-CN" sz="1800" b="1" dirty="0">
                <a:latin typeface="Cambria" panose="02040503050406030204" pitchFamily="18" charset="0"/>
                <a:ea typeface="Cambria" panose="02040503050406030204" pitchFamily="18" charset="0"/>
              </a:rPr>
              <a:t>Linguistic Correlation Analysis :</a:t>
            </a:r>
            <a:r>
              <a:rPr lang="en-US" altLang="zh-CN" dirty="0"/>
              <a:t>Extract neuron activations from a trained model, train a classifier and use weights of the classifier to extract salient neurons. </a:t>
            </a:r>
          </a:p>
          <a:p>
            <a:pPr marL="285750" indent="-285750">
              <a:buFont typeface="Wingdings" panose="05000000000000000000" pitchFamily="2" charset="2"/>
              <a:buChar char="l"/>
            </a:pPr>
            <a:endParaRPr lang="en-US" altLang="zh-CN" sz="1800" b="1" dirty="0">
              <a:latin typeface="Cambria" panose="02040503050406030204" pitchFamily="18" charset="0"/>
            </a:endParaRPr>
          </a:p>
          <a:p>
            <a:pPr marL="285750" indent="-285750">
              <a:buFont typeface="Wingdings" panose="05000000000000000000" pitchFamily="2" charset="2"/>
              <a:buChar char="l"/>
            </a:pPr>
            <a:endParaRPr lang="en-US" altLang="zh-CN" b="1" dirty="0">
              <a:latin typeface="Cambria" panose="02040503050406030204" pitchFamily="18" charset="0"/>
            </a:endParaRPr>
          </a:p>
          <a:p>
            <a:pPr marL="285750" indent="-285750">
              <a:buFont typeface="Wingdings" panose="05000000000000000000" pitchFamily="2" charset="2"/>
              <a:buChar char="l"/>
            </a:pPr>
            <a:endParaRPr lang="en-US" altLang="zh-CN" sz="1800" b="1" dirty="0">
              <a:latin typeface="Cambria" panose="02040503050406030204" pitchFamily="18" charset="0"/>
            </a:endParaRPr>
          </a:p>
          <a:p>
            <a:pPr marL="285750" indent="-285750">
              <a:buFont typeface="Wingdings" panose="05000000000000000000" pitchFamily="2" charset="2"/>
              <a:buChar char="l"/>
            </a:pPr>
            <a:endParaRPr lang="en-US" altLang="zh-CN" b="1" dirty="0">
              <a:latin typeface="Cambria" panose="02040503050406030204" pitchFamily="18" charset="0"/>
            </a:endParaRPr>
          </a:p>
          <a:p>
            <a:pPr marL="285750" indent="-285750">
              <a:buFont typeface="Wingdings" panose="05000000000000000000" pitchFamily="2" charset="2"/>
              <a:buChar char="l"/>
            </a:pPr>
            <a:endParaRPr lang="zh-CN" altLang="en-US" sz="1800" b="1" dirty="0">
              <a:latin typeface="Cambria" panose="02040503050406030204" pitchFamily="18" charset="0"/>
            </a:endParaRPr>
          </a:p>
        </p:txBody>
      </p:sp>
      <p:pic>
        <p:nvPicPr>
          <p:cNvPr id="6" name="图片 5">
            <a:extLst>
              <a:ext uri="{FF2B5EF4-FFF2-40B4-BE49-F238E27FC236}">
                <a16:creationId xmlns:a16="http://schemas.microsoft.com/office/drawing/2014/main" id="{0D594ED5-80C3-F987-E16E-9DFC6CB82EE1}"/>
              </a:ext>
            </a:extLst>
          </p:cNvPr>
          <p:cNvPicPr>
            <a:picLocks noChangeAspect="1"/>
          </p:cNvPicPr>
          <p:nvPr/>
        </p:nvPicPr>
        <p:blipFill>
          <a:blip r:embed="rId2"/>
          <a:stretch>
            <a:fillRect/>
          </a:stretch>
        </p:blipFill>
        <p:spPr>
          <a:xfrm>
            <a:off x="6606956" y="495660"/>
            <a:ext cx="4373099" cy="5583866"/>
          </a:xfrm>
          <a:prstGeom prst="rect">
            <a:avLst/>
          </a:prstGeom>
        </p:spPr>
      </p:pic>
      <p:pic>
        <p:nvPicPr>
          <p:cNvPr id="11" name="图片 10">
            <a:extLst>
              <a:ext uri="{FF2B5EF4-FFF2-40B4-BE49-F238E27FC236}">
                <a16:creationId xmlns:a16="http://schemas.microsoft.com/office/drawing/2014/main" id="{F688DF52-525F-6FCF-F1AF-EF7823F1B464}"/>
              </a:ext>
            </a:extLst>
          </p:cNvPr>
          <p:cNvPicPr>
            <a:picLocks noChangeAspect="1"/>
          </p:cNvPicPr>
          <p:nvPr/>
        </p:nvPicPr>
        <p:blipFill>
          <a:blip r:embed="rId3"/>
          <a:stretch>
            <a:fillRect/>
          </a:stretch>
        </p:blipFill>
        <p:spPr>
          <a:xfrm>
            <a:off x="496098" y="2809605"/>
            <a:ext cx="5713139" cy="901503"/>
          </a:xfrm>
          <a:prstGeom prst="rect">
            <a:avLst/>
          </a:prstGeom>
        </p:spPr>
      </p:pic>
      <p:sp>
        <p:nvSpPr>
          <p:cNvPr id="8" name="文本框 7">
            <a:extLst>
              <a:ext uri="{FF2B5EF4-FFF2-40B4-BE49-F238E27FC236}">
                <a16:creationId xmlns:a16="http://schemas.microsoft.com/office/drawing/2014/main" id="{AA56813A-99C6-7315-DAD7-4FA38D06862F}"/>
              </a:ext>
            </a:extLst>
          </p:cNvPr>
          <p:cNvSpPr txBox="1"/>
          <p:nvPr/>
        </p:nvSpPr>
        <p:spPr>
          <a:xfrm>
            <a:off x="2550021" y="6316339"/>
            <a:ext cx="6902245" cy="338554"/>
          </a:xfrm>
          <a:prstGeom prst="rect">
            <a:avLst/>
          </a:prstGeom>
          <a:noFill/>
        </p:spPr>
        <p:txBody>
          <a:bodyPr wrap="square">
            <a:spAutoFit/>
          </a:bodyPr>
          <a:lstStyle/>
          <a:p>
            <a:pPr algn="ctr"/>
            <a:r>
              <a:rPr lang="en-US" altLang="zh-CN" sz="1600" dirty="0"/>
              <a:t>Dalvi et al., What Is One Grain of Sand in the Desert?, AAAI 2019</a:t>
            </a:r>
            <a:endParaRPr lang="zh-CN" altLang="en-US" sz="1600" dirty="0"/>
          </a:p>
        </p:txBody>
      </p:sp>
      <p:pic>
        <p:nvPicPr>
          <p:cNvPr id="9" name="图片 8">
            <a:extLst>
              <a:ext uri="{FF2B5EF4-FFF2-40B4-BE49-F238E27FC236}">
                <a16:creationId xmlns:a16="http://schemas.microsoft.com/office/drawing/2014/main" id="{661B21DB-226B-79B8-F8EF-E4C84C9D6826}"/>
              </a:ext>
            </a:extLst>
          </p:cNvPr>
          <p:cNvPicPr>
            <a:picLocks noChangeAspect="1"/>
          </p:cNvPicPr>
          <p:nvPr/>
        </p:nvPicPr>
        <p:blipFill>
          <a:blip r:embed="rId4"/>
          <a:stretch>
            <a:fillRect/>
          </a:stretch>
        </p:blipFill>
        <p:spPr>
          <a:xfrm>
            <a:off x="1374552" y="3845238"/>
            <a:ext cx="3739544" cy="643493"/>
          </a:xfrm>
          <a:prstGeom prst="rect">
            <a:avLst/>
          </a:prstGeom>
        </p:spPr>
      </p:pic>
      <p:sp>
        <p:nvSpPr>
          <p:cNvPr id="12" name="文本框 11">
            <a:extLst>
              <a:ext uri="{FF2B5EF4-FFF2-40B4-BE49-F238E27FC236}">
                <a16:creationId xmlns:a16="http://schemas.microsoft.com/office/drawing/2014/main" id="{3275A7E7-FF58-8F20-9B91-02C43BD80009}"/>
              </a:ext>
            </a:extLst>
          </p:cNvPr>
          <p:cNvSpPr txBox="1"/>
          <p:nvPr/>
        </p:nvSpPr>
        <p:spPr>
          <a:xfrm>
            <a:off x="993284" y="4720919"/>
            <a:ext cx="3618473" cy="923330"/>
          </a:xfrm>
          <a:prstGeom prst="rect">
            <a:avLst/>
          </a:prstGeom>
          <a:noFill/>
        </p:spPr>
        <p:txBody>
          <a:bodyPr wrap="square">
            <a:spAutoFit/>
          </a:bodyPr>
          <a:lstStyle/>
          <a:p>
            <a:r>
              <a:rPr lang="en-US" altLang="zh-CN" dirty="0"/>
              <a:t>X</a:t>
            </a:r>
            <a:r>
              <a:rPr lang="zh-CN" altLang="en-US" dirty="0"/>
              <a:t>：</a:t>
            </a:r>
            <a:r>
              <a:rPr lang="en-US" altLang="zh-CN" dirty="0"/>
              <a:t>the input word embeddings</a:t>
            </a:r>
          </a:p>
          <a:p>
            <a:r>
              <a:rPr lang="en-US" altLang="zh-CN" dirty="0"/>
              <a:t>Z</a:t>
            </a:r>
            <a:r>
              <a:rPr lang="zh-CN" altLang="en-US" dirty="0"/>
              <a:t>：</a:t>
            </a:r>
            <a:r>
              <a:rPr lang="en-US" altLang="zh-CN" dirty="0"/>
              <a:t>the hidden states</a:t>
            </a:r>
          </a:p>
          <a:p>
            <a:r>
              <a:rPr lang="en-US" altLang="zh-CN" dirty="0"/>
              <a:t>l </a:t>
            </a:r>
            <a:r>
              <a:rPr lang="zh-CN" altLang="en-US" dirty="0"/>
              <a:t>：</a:t>
            </a:r>
            <a:r>
              <a:rPr lang="en-US" altLang="zh-CN" dirty="0"/>
              <a:t>property</a:t>
            </a:r>
            <a:endParaRPr lang="zh-CN" altLang="en-US" dirty="0"/>
          </a:p>
        </p:txBody>
      </p:sp>
      <p:sp>
        <p:nvSpPr>
          <p:cNvPr id="15" name="文本框 14">
            <a:extLst>
              <a:ext uri="{FF2B5EF4-FFF2-40B4-BE49-F238E27FC236}">
                <a16:creationId xmlns:a16="http://schemas.microsoft.com/office/drawing/2014/main" id="{1C3C8976-6CAD-B3FB-7D15-3E58CED70AAF}"/>
              </a:ext>
            </a:extLst>
          </p:cNvPr>
          <p:cNvSpPr txBox="1"/>
          <p:nvPr/>
        </p:nvSpPr>
        <p:spPr>
          <a:xfrm>
            <a:off x="647780" y="5878095"/>
            <a:ext cx="4466316" cy="369332"/>
          </a:xfrm>
          <a:prstGeom prst="rect">
            <a:avLst/>
          </a:prstGeom>
          <a:noFill/>
        </p:spPr>
        <p:txBody>
          <a:bodyPr wrap="square">
            <a:spAutoFit/>
          </a:bodyPr>
          <a:lstStyle/>
          <a:p>
            <a:r>
              <a:rPr lang="en-US" altLang="zh-CN" dirty="0"/>
              <a:t>analyzing neurons given a certain property</a:t>
            </a:r>
            <a:endParaRPr lang="zh-CN" altLang="en-US" dirty="0"/>
          </a:p>
        </p:txBody>
      </p:sp>
    </p:spTree>
    <p:extLst>
      <p:ext uri="{BB962C8B-B14F-4D97-AF65-F5344CB8AC3E}">
        <p14:creationId xmlns:p14="http://schemas.microsoft.com/office/powerpoint/2010/main" val="1002908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86260" y="495660"/>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Correlation Analysis</a:t>
              </a:r>
              <a:endParaRPr lang="zh-CN" altLang="en-US" sz="2800" b="1" dirty="0">
                <a:latin typeface="Cambria" panose="02040503050406030204" pitchFamily="18" charset="0"/>
              </a:endParaRPr>
            </a:p>
          </p:txBody>
        </p:sp>
      </p:grpSp>
      <p:sp>
        <p:nvSpPr>
          <p:cNvPr id="7" name="文本框 6">
            <a:extLst>
              <a:ext uri="{FF2B5EF4-FFF2-40B4-BE49-F238E27FC236}">
                <a16:creationId xmlns:a16="http://schemas.microsoft.com/office/drawing/2014/main" id="{0FE22A7B-D49D-B688-5F59-796F326AF53E}"/>
              </a:ext>
            </a:extLst>
          </p:cNvPr>
          <p:cNvSpPr txBox="1"/>
          <p:nvPr/>
        </p:nvSpPr>
        <p:spPr>
          <a:xfrm>
            <a:off x="903604" y="1506335"/>
            <a:ext cx="10079136" cy="646331"/>
          </a:xfrm>
          <a:prstGeom prst="rect">
            <a:avLst/>
          </a:prstGeom>
          <a:noFill/>
        </p:spPr>
        <p:txBody>
          <a:bodyPr wrap="square">
            <a:spAutoFit/>
          </a:bodyPr>
          <a:lstStyle/>
          <a:p>
            <a:pPr marL="285750" indent="-285750">
              <a:buFont typeface="Wingdings" panose="05000000000000000000" pitchFamily="2" charset="2"/>
              <a:buChar char="l"/>
            </a:pPr>
            <a:r>
              <a:rPr lang="en-US" altLang="zh-CN" b="1" dirty="0"/>
              <a:t>Cross-model Correlation Analysis:  </a:t>
            </a:r>
            <a:r>
              <a:rPr lang="en-US" altLang="zh-CN" dirty="0"/>
              <a:t>identify neurons salient to the model M independent of any property.</a:t>
            </a:r>
            <a:endParaRPr lang="zh-CN" altLang="en-US" dirty="0"/>
          </a:p>
        </p:txBody>
      </p:sp>
      <p:pic>
        <p:nvPicPr>
          <p:cNvPr id="13" name="图片 12">
            <a:extLst>
              <a:ext uri="{FF2B5EF4-FFF2-40B4-BE49-F238E27FC236}">
                <a16:creationId xmlns:a16="http://schemas.microsoft.com/office/drawing/2014/main" id="{CE318EF4-4CFF-8FB2-F177-7CD0C75D42B9}"/>
              </a:ext>
            </a:extLst>
          </p:cNvPr>
          <p:cNvPicPr>
            <a:picLocks noChangeAspect="1"/>
          </p:cNvPicPr>
          <p:nvPr/>
        </p:nvPicPr>
        <p:blipFill>
          <a:blip r:embed="rId2"/>
          <a:stretch>
            <a:fillRect/>
          </a:stretch>
        </p:blipFill>
        <p:spPr>
          <a:xfrm>
            <a:off x="1519416" y="2295647"/>
            <a:ext cx="4121337" cy="1153555"/>
          </a:xfrm>
          <a:prstGeom prst="rect">
            <a:avLst/>
          </a:prstGeom>
        </p:spPr>
      </p:pic>
      <p:sp>
        <p:nvSpPr>
          <p:cNvPr id="8" name="文本框 7">
            <a:extLst>
              <a:ext uri="{FF2B5EF4-FFF2-40B4-BE49-F238E27FC236}">
                <a16:creationId xmlns:a16="http://schemas.microsoft.com/office/drawing/2014/main" id="{AA56813A-99C6-7315-DAD7-4FA38D06862F}"/>
              </a:ext>
            </a:extLst>
          </p:cNvPr>
          <p:cNvSpPr txBox="1"/>
          <p:nvPr/>
        </p:nvSpPr>
        <p:spPr>
          <a:xfrm>
            <a:off x="2550021" y="6316339"/>
            <a:ext cx="6902245" cy="338554"/>
          </a:xfrm>
          <a:prstGeom prst="rect">
            <a:avLst/>
          </a:prstGeom>
          <a:noFill/>
        </p:spPr>
        <p:txBody>
          <a:bodyPr wrap="square">
            <a:spAutoFit/>
          </a:bodyPr>
          <a:lstStyle/>
          <a:p>
            <a:pPr algn="ctr"/>
            <a:r>
              <a:rPr lang="en-US" altLang="zh-CN" sz="1600" dirty="0"/>
              <a:t>Dalvi et al., What Is One Grain of Sand in the Desert?, AAAI 2019</a:t>
            </a:r>
            <a:endParaRPr lang="zh-CN" altLang="en-US" sz="1600" dirty="0"/>
          </a:p>
        </p:txBody>
      </p:sp>
      <p:sp>
        <p:nvSpPr>
          <p:cNvPr id="10" name="文本框 9">
            <a:extLst>
              <a:ext uri="{FF2B5EF4-FFF2-40B4-BE49-F238E27FC236}">
                <a16:creationId xmlns:a16="http://schemas.microsoft.com/office/drawing/2014/main" id="{57242116-D73A-F12F-4847-72FBE875010F}"/>
              </a:ext>
            </a:extLst>
          </p:cNvPr>
          <p:cNvSpPr txBox="1"/>
          <p:nvPr/>
        </p:nvSpPr>
        <p:spPr>
          <a:xfrm>
            <a:off x="786260" y="3688145"/>
            <a:ext cx="10188237" cy="1200329"/>
          </a:xfrm>
          <a:prstGeom prst="rect">
            <a:avLst/>
          </a:prstGeom>
          <a:noFill/>
        </p:spPr>
        <p:txBody>
          <a:bodyPr wrap="square">
            <a:spAutoFit/>
          </a:bodyPr>
          <a:lstStyle/>
          <a:p>
            <a:pPr marL="285750" indent="-285750">
              <a:buFont typeface="Wingdings" panose="05000000000000000000" pitchFamily="2" charset="2"/>
              <a:buChar char="l"/>
            </a:pPr>
            <a:r>
              <a:rPr lang="en-US" altLang="zh-CN" dirty="0"/>
              <a:t>Identify neurons salient to the model M independent of any property</a:t>
            </a:r>
          </a:p>
          <a:p>
            <a:pPr marL="285750" indent="-285750">
              <a:buFont typeface="Wingdings" panose="05000000000000000000" pitchFamily="2" charset="2"/>
              <a:buChar char="l"/>
            </a:pPr>
            <a:r>
              <a:rPr lang="en-US" altLang="zh-CN" dirty="0"/>
              <a:t>Salient neurons contain important information about the task and are shared across several models.</a:t>
            </a:r>
          </a:p>
          <a:p>
            <a:pPr marL="285750" indent="-285750">
              <a:buFont typeface="Wingdings" panose="05000000000000000000" pitchFamily="2" charset="2"/>
              <a:buChar char="l"/>
            </a:pPr>
            <a:r>
              <a:rPr lang="en-US" altLang="zh-CN" dirty="0"/>
              <a:t>Train multiple models M1, . . . , MN for the same task, using identical model settings but with differing training data and initialization.</a:t>
            </a:r>
            <a:endParaRPr lang="zh-CN" altLang="en-US" dirty="0"/>
          </a:p>
        </p:txBody>
      </p:sp>
      <p:sp>
        <p:nvSpPr>
          <p:cNvPr id="14" name="文本框 13">
            <a:extLst>
              <a:ext uri="{FF2B5EF4-FFF2-40B4-BE49-F238E27FC236}">
                <a16:creationId xmlns:a16="http://schemas.microsoft.com/office/drawing/2014/main" id="{5364C29D-E09F-9B1C-D6A3-B0AC8DC9C6D6}"/>
              </a:ext>
            </a:extLst>
          </p:cNvPr>
          <p:cNvSpPr txBox="1"/>
          <p:nvPr/>
        </p:nvSpPr>
        <p:spPr>
          <a:xfrm>
            <a:off x="5640753" y="2378253"/>
            <a:ext cx="5341987" cy="646331"/>
          </a:xfrm>
          <a:prstGeom prst="rect">
            <a:avLst/>
          </a:prstGeom>
          <a:noFill/>
        </p:spPr>
        <p:txBody>
          <a:bodyPr wrap="square">
            <a:spAutoFit/>
          </a:bodyPr>
          <a:lstStyle/>
          <a:p>
            <a:r>
              <a:rPr lang="en-US" altLang="zh-CN" dirty="0" err="1"/>
              <a:t>Mij</a:t>
            </a:r>
            <a:r>
              <a:rPr lang="en-US" altLang="zh-CN" dirty="0"/>
              <a:t> is the j-</a:t>
            </a:r>
            <a:r>
              <a:rPr lang="en-US" altLang="zh-CN" dirty="0" err="1"/>
              <a:t>th</a:t>
            </a:r>
            <a:r>
              <a:rPr lang="en-US" altLang="zh-CN" dirty="0"/>
              <a:t> neuron in the </a:t>
            </a:r>
            <a:r>
              <a:rPr lang="en-US" altLang="zh-CN" dirty="0" err="1"/>
              <a:t>i-th</a:t>
            </a:r>
            <a:r>
              <a:rPr lang="en-US" altLang="zh-CN" dirty="0"/>
              <a:t> model</a:t>
            </a:r>
          </a:p>
          <a:p>
            <a:r>
              <a:rPr lang="en-US" altLang="zh-CN" dirty="0"/>
              <a:t>ρ(</a:t>
            </a:r>
            <a:r>
              <a:rPr lang="en-US" altLang="zh-CN" dirty="0" err="1"/>
              <a:t>Mij</a:t>
            </a:r>
            <a:r>
              <a:rPr lang="en-US" altLang="zh-CN" dirty="0"/>
              <a:t> , Mi 0j 0 ) is the Pearson correlation coefficient.</a:t>
            </a:r>
            <a:endParaRPr lang="zh-CN" altLang="en-US" dirty="0"/>
          </a:p>
        </p:txBody>
      </p:sp>
    </p:spTree>
    <p:extLst>
      <p:ext uri="{BB962C8B-B14F-4D97-AF65-F5344CB8AC3E}">
        <p14:creationId xmlns:p14="http://schemas.microsoft.com/office/powerpoint/2010/main" val="3778744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06138" y="495660"/>
            <a:ext cx="5922653"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7296989"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Interpretable CNN</a:t>
              </a:r>
            </a:p>
          </p:txBody>
        </p:sp>
      </p:grpSp>
      <p:pic>
        <p:nvPicPr>
          <p:cNvPr id="6" name="图片 5">
            <a:extLst>
              <a:ext uri="{FF2B5EF4-FFF2-40B4-BE49-F238E27FC236}">
                <a16:creationId xmlns:a16="http://schemas.microsoft.com/office/drawing/2014/main" id="{76F18465-A5DE-29FD-FAA8-1532C703273B}"/>
              </a:ext>
            </a:extLst>
          </p:cNvPr>
          <p:cNvPicPr>
            <a:picLocks noChangeAspect="1"/>
          </p:cNvPicPr>
          <p:nvPr/>
        </p:nvPicPr>
        <p:blipFill>
          <a:blip r:embed="rId2"/>
          <a:stretch>
            <a:fillRect/>
          </a:stretch>
        </p:blipFill>
        <p:spPr>
          <a:xfrm>
            <a:off x="2631841" y="1693359"/>
            <a:ext cx="6618989" cy="3464407"/>
          </a:xfrm>
          <a:prstGeom prst="rect">
            <a:avLst/>
          </a:prstGeom>
        </p:spPr>
      </p:pic>
      <p:sp>
        <p:nvSpPr>
          <p:cNvPr id="11" name="文本框 10">
            <a:extLst>
              <a:ext uri="{FF2B5EF4-FFF2-40B4-BE49-F238E27FC236}">
                <a16:creationId xmlns:a16="http://schemas.microsoft.com/office/drawing/2014/main" id="{F77659FB-25AF-D8D8-3540-731D4276E4FD}"/>
              </a:ext>
            </a:extLst>
          </p:cNvPr>
          <p:cNvSpPr txBox="1"/>
          <p:nvPr/>
        </p:nvSpPr>
        <p:spPr>
          <a:xfrm>
            <a:off x="997298" y="5503890"/>
            <a:ext cx="10437726" cy="646331"/>
          </a:xfrm>
          <a:prstGeom prst="rect">
            <a:avLst/>
          </a:prstGeom>
          <a:noFill/>
        </p:spPr>
        <p:txBody>
          <a:bodyPr wrap="square">
            <a:spAutoFit/>
          </a:bodyPr>
          <a:lstStyle/>
          <a:p>
            <a:r>
              <a:rPr lang="en-US" altLang="zh-CN" dirty="0"/>
              <a:t>Given a target conv-layer of a CNN, we expect </a:t>
            </a:r>
            <a:r>
              <a:rPr lang="en-US" altLang="zh-CN" b="1" dirty="0">
                <a:solidFill>
                  <a:srgbClr val="FF0000"/>
                </a:solidFill>
              </a:rPr>
              <a:t>each filter in the conv-layer to be activated by a certain object part of a certain category, while remain inactivated on images of other categories</a:t>
            </a:r>
            <a:endParaRPr lang="zh-CN" altLang="en-US" b="1" dirty="0">
              <a:solidFill>
                <a:srgbClr val="FF0000"/>
              </a:solidFill>
            </a:endParaRPr>
          </a:p>
        </p:txBody>
      </p:sp>
      <p:sp>
        <p:nvSpPr>
          <p:cNvPr id="7" name="文本框 6">
            <a:extLst>
              <a:ext uri="{FF2B5EF4-FFF2-40B4-BE49-F238E27FC236}">
                <a16:creationId xmlns:a16="http://schemas.microsoft.com/office/drawing/2014/main" id="{EB9B91EF-A20E-4B0F-4FA4-6C77E0BFE77A}"/>
              </a:ext>
            </a:extLst>
          </p:cNvPr>
          <p:cNvSpPr txBox="1"/>
          <p:nvPr/>
        </p:nvSpPr>
        <p:spPr>
          <a:xfrm>
            <a:off x="5407850" y="420582"/>
            <a:ext cx="6096000" cy="338554"/>
          </a:xfrm>
          <a:prstGeom prst="rect">
            <a:avLst/>
          </a:prstGeom>
          <a:noFill/>
        </p:spPr>
        <p:txBody>
          <a:bodyPr wrap="square">
            <a:spAutoFit/>
          </a:bodyPr>
          <a:lstStyle/>
          <a:p>
            <a:r>
              <a:rPr lang="en-US" altLang="zh-CN" sz="1600" dirty="0"/>
              <a:t>Zhang et al., Interpretable Convolutional Neural Networks, CVPR</a:t>
            </a:r>
            <a:endParaRPr lang="zh-CN" altLang="en-US" sz="1600" dirty="0"/>
          </a:p>
        </p:txBody>
      </p:sp>
    </p:spTree>
    <p:extLst>
      <p:ext uri="{BB962C8B-B14F-4D97-AF65-F5344CB8AC3E}">
        <p14:creationId xmlns:p14="http://schemas.microsoft.com/office/powerpoint/2010/main" val="112945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06138" y="495660"/>
            <a:ext cx="5922653"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7296989"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Interpretable CNN</a:t>
              </a:r>
            </a:p>
          </p:txBody>
        </p:sp>
      </p:grpSp>
      <p:pic>
        <p:nvPicPr>
          <p:cNvPr id="9" name="图片 8">
            <a:extLst>
              <a:ext uri="{FF2B5EF4-FFF2-40B4-BE49-F238E27FC236}">
                <a16:creationId xmlns:a16="http://schemas.microsoft.com/office/drawing/2014/main" id="{2274E1E1-1764-87E6-FC95-B3BB404B111C}"/>
              </a:ext>
            </a:extLst>
          </p:cNvPr>
          <p:cNvPicPr>
            <a:picLocks noChangeAspect="1"/>
          </p:cNvPicPr>
          <p:nvPr/>
        </p:nvPicPr>
        <p:blipFill>
          <a:blip r:embed="rId2"/>
          <a:stretch>
            <a:fillRect/>
          </a:stretch>
        </p:blipFill>
        <p:spPr>
          <a:xfrm>
            <a:off x="6298863" y="1508022"/>
            <a:ext cx="5204987" cy="4011251"/>
          </a:xfrm>
          <a:prstGeom prst="rect">
            <a:avLst/>
          </a:prstGeom>
        </p:spPr>
      </p:pic>
      <p:sp>
        <p:nvSpPr>
          <p:cNvPr id="7" name="文本框 6">
            <a:extLst>
              <a:ext uri="{FF2B5EF4-FFF2-40B4-BE49-F238E27FC236}">
                <a16:creationId xmlns:a16="http://schemas.microsoft.com/office/drawing/2014/main" id="{EB9B91EF-A20E-4B0F-4FA4-6C77E0BFE77A}"/>
              </a:ext>
            </a:extLst>
          </p:cNvPr>
          <p:cNvSpPr txBox="1"/>
          <p:nvPr/>
        </p:nvSpPr>
        <p:spPr>
          <a:xfrm>
            <a:off x="5407850" y="420582"/>
            <a:ext cx="6096000" cy="338554"/>
          </a:xfrm>
          <a:prstGeom prst="rect">
            <a:avLst/>
          </a:prstGeom>
          <a:noFill/>
        </p:spPr>
        <p:txBody>
          <a:bodyPr wrap="square">
            <a:spAutoFit/>
          </a:bodyPr>
          <a:lstStyle/>
          <a:p>
            <a:r>
              <a:rPr lang="en-US" altLang="zh-CN" sz="1600" dirty="0"/>
              <a:t>Zhang et al., Interpretable Convolutional Neural Networks, CVPR</a:t>
            </a:r>
            <a:endParaRPr lang="zh-CN" altLang="en-US" sz="1600" dirty="0"/>
          </a:p>
        </p:txBody>
      </p:sp>
      <p:sp>
        <p:nvSpPr>
          <p:cNvPr id="8" name="文本框 7">
            <a:extLst>
              <a:ext uri="{FF2B5EF4-FFF2-40B4-BE49-F238E27FC236}">
                <a16:creationId xmlns:a16="http://schemas.microsoft.com/office/drawing/2014/main" id="{7338E84F-7C75-32ED-78D9-D9310D298810}"/>
              </a:ext>
            </a:extLst>
          </p:cNvPr>
          <p:cNvSpPr txBox="1"/>
          <p:nvPr/>
        </p:nvSpPr>
        <p:spPr>
          <a:xfrm>
            <a:off x="487319" y="2633902"/>
            <a:ext cx="5405819" cy="2308324"/>
          </a:xfrm>
          <a:prstGeom prst="rect">
            <a:avLst/>
          </a:prstGeom>
          <a:noFill/>
        </p:spPr>
        <p:txBody>
          <a:bodyPr wrap="square">
            <a:spAutoFit/>
          </a:bodyPr>
          <a:lstStyle/>
          <a:p>
            <a:pPr marL="285750" indent="-285750">
              <a:buFont typeface="Wingdings" panose="05000000000000000000" pitchFamily="2" charset="2"/>
              <a:buChar char="l"/>
            </a:pPr>
            <a:r>
              <a:rPr lang="en-US" altLang="zh-CN" dirty="0"/>
              <a:t>Add the loss for the output feature map of each filter</a:t>
            </a:r>
            <a:r>
              <a:rPr lang="zh-CN" altLang="en-US" dirty="0"/>
              <a:t>：</a:t>
            </a:r>
            <a:endParaRPr lang="en-US" altLang="zh-CN" dirty="0"/>
          </a:p>
          <a:p>
            <a:pPr marL="357188" indent="-357188"/>
            <a:r>
              <a:rPr lang="en-US" altLang="zh-CN" dirty="0"/>
              <a:t>     1) each filter must encode a distinct object part that is exclusively contained by a single object category, </a:t>
            </a:r>
          </a:p>
          <a:p>
            <a:pPr marL="357188" indent="-357188"/>
            <a:r>
              <a:rPr lang="en-US" altLang="zh-CN" dirty="0"/>
              <a:t>    2) the filter must be activated by a single part of the object, rather than repetitively appear on different object regions.</a:t>
            </a:r>
            <a:endParaRPr lang="zh-CN" altLang="en-US" dirty="0"/>
          </a:p>
        </p:txBody>
      </p:sp>
    </p:spTree>
    <p:extLst>
      <p:ext uri="{BB962C8B-B14F-4D97-AF65-F5344CB8AC3E}">
        <p14:creationId xmlns:p14="http://schemas.microsoft.com/office/powerpoint/2010/main" val="1007120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06138" y="495660"/>
            <a:ext cx="5922653"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7296989"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Interpretable CNN</a:t>
              </a:r>
            </a:p>
          </p:txBody>
        </p:sp>
      </p:grpSp>
      <p:sp>
        <p:nvSpPr>
          <p:cNvPr id="7" name="文本框 6">
            <a:extLst>
              <a:ext uri="{FF2B5EF4-FFF2-40B4-BE49-F238E27FC236}">
                <a16:creationId xmlns:a16="http://schemas.microsoft.com/office/drawing/2014/main" id="{3C0D04A3-19D5-DFC7-68C6-8645FBED0A0F}"/>
              </a:ext>
            </a:extLst>
          </p:cNvPr>
          <p:cNvSpPr txBox="1"/>
          <p:nvPr/>
        </p:nvSpPr>
        <p:spPr>
          <a:xfrm>
            <a:off x="868229" y="1708239"/>
            <a:ext cx="5353667" cy="3170099"/>
          </a:xfrm>
          <a:prstGeom prst="rect">
            <a:avLst/>
          </a:prstGeom>
          <a:noFill/>
        </p:spPr>
        <p:txBody>
          <a:bodyPr wrap="square">
            <a:spAutoFit/>
          </a:bodyPr>
          <a:lstStyle/>
          <a:p>
            <a:pPr marL="285750" indent="-285750">
              <a:buFont typeface="Wingdings" panose="05000000000000000000" pitchFamily="2" charset="2"/>
              <a:buChar char="l"/>
            </a:pPr>
            <a:r>
              <a:rPr lang="en-US" altLang="zh-CN" sz="2000" b="1" dirty="0"/>
              <a:t>During the forward propagation</a:t>
            </a:r>
          </a:p>
          <a:p>
            <a:r>
              <a:rPr lang="en-US" altLang="zh-CN" sz="2000" dirty="0"/>
              <a:t>    - Estimates the potential position of the object part on the feature map x as the neural unit with the strongest activation.</a:t>
            </a:r>
          </a:p>
          <a:p>
            <a:r>
              <a:rPr lang="en-US" altLang="zh-CN" sz="2000" dirty="0"/>
              <a:t>   - Based on the estimated part position µˆ, the CNN assigns a specific mask with x to filter out noisy activations.</a:t>
            </a:r>
          </a:p>
          <a:p>
            <a:r>
              <a:rPr lang="en-US" altLang="zh-CN" sz="2000" dirty="0"/>
              <a:t>   - Each template </a:t>
            </a:r>
            <a:r>
              <a:rPr lang="en-US" altLang="zh-CN" sz="2000" dirty="0" err="1"/>
              <a:t>Tµi</a:t>
            </a:r>
            <a:r>
              <a:rPr lang="en-US" altLang="zh-CN" sz="2000" dirty="0"/>
              <a:t> matches to a feature map x when the target part mainly triggers the </a:t>
            </a:r>
            <a:r>
              <a:rPr lang="en-US" altLang="zh-CN" sz="2000" dirty="0" err="1"/>
              <a:t>i-th</a:t>
            </a:r>
            <a:r>
              <a:rPr lang="en-US" altLang="zh-CN" sz="2000" dirty="0"/>
              <a:t> unit in x.</a:t>
            </a:r>
            <a:endParaRPr lang="zh-CN" altLang="en-US" sz="2000" dirty="0"/>
          </a:p>
        </p:txBody>
      </p:sp>
      <p:pic>
        <p:nvPicPr>
          <p:cNvPr id="10" name="图片 9">
            <a:extLst>
              <a:ext uri="{FF2B5EF4-FFF2-40B4-BE49-F238E27FC236}">
                <a16:creationId xmlns:a16="http://schemas.microsoft.com/office/drawing/2014/main" id="{4BD3E3FE-E554-3C87-73DA-FD2F136D8637}"/>
              </a:ext>
            </a:extLst>
          </p:cNvPr>
          <p:cNvPicPr>
            <a:picLocks noChangeAspect="1"/>
          </p:cNvPicPr>
          <p:nvPr/>
        </p:nvPicPr>
        <p:blipFill>
          <a:blip r:embed="rId2"/>
          <a:stretch>
            <a:fillRect/>
          </a:stretch>
        </p:blipFill>
        <p:spPr>
          <a:xfrm>
            <a:off x="7251522" y="495660"/>
            <a:ext cx="3940524" cy="1945401"/>
          </a:xfrm>
          <a:prstGeom prst="rect">
            <a:avLst/>
          </a:prstGeom>
        </p:spPr>
      </p:pic>
      <p:pic>
        <p:nvPicPr>
          <p:cNvPr id="2" name="图片 1">
            <a:extLst>
              <a:ext uri="{FF2B5EF4-FFF2-40B4-BE49-F238E27FC236}">
                <a16:creationId xmlns:a16="http://schemas.microsoft.com/office/drawing/2014/main" id="{17BE74D5-3471-44C2-2501-26E59E5641E1}"/>
              </a:ext>
            </a:extLst>
          </p:cNvPr>
          <p:cNvPicPr>
            <a:picLocks noChangeAspect="1"/>
          </p:cNvPicPr>
          <p:nvPr/>
        </p:nvPicPr>
        <p:blipFill>
          <a:blip r:embed="rId3"/>
          <a:stretch>
            <a:fillRect/>
          </a:stretch>
        </p:blipFill>
        <p:spPr>
          <a:xfrm>
            <a:off x="6518198" y="3515520"/>
            <a:ext cx="5243618" cy="2489011"/>
          </a:xfrm>
          <a:prstGeom prst="rect">
            <a:avLst/>
          </a:prstGeom>
        </p:spPr>
      </p:pic>
      <p:sp>
        <p:nvSpPr>
          <p:cNvPr id="8" name="文本框 7">
            <a:extLst>
              <a:ext uri="{FF2B5EF4-FFF2-40B4-BE49-F238E27FC236}">
                <a16:creationId xmlns:a16="http://schemas.microsoft.com/office/drawing/2014/main" id="{0A54FEDE-F7E1-5F2B-B643-52C8A3948193}"/>
              </a:ext>
            </a:extLst>
          </p:cNvPr>
          <p:cNvSpPr txBox="1"/>
          <p:nvPr/>
        </p:nvSpPr>
        <p:spPr>
          <a:xfrm>
            <a:off x="8291233" y="2608958"/>
            <a:ext cx="1861102" cy="369332"/>
          </a:xfrm>
          <a:prstGeom prst="rect">
            <a:avLst/>
          </a:prstGeom>
          <a:noFill/>
        </p:spPr>
        <p:txBody>
          <a:bodyPr wrap="square">
            <a:spAutoFit/>
          </a:bodyPr>
          <a:lstStyle/>
          <a:p>
            <a:r>
              <a:rPr lang="en-US" altLang="zh-CN" sz="1800" dirty="0"/>
              <a:t>Templates of </a:t>
            </a:r>
            <a:r>
              <a:rPr lang="en-US" altLang="zh-CN" sz="1800" dirty="0" err="1"/>
              <a:t>Tµi</a:t>
            </a:r>
            <a:r>
              <a:rPr lang="en-US" altLang="zh-CN" sz="1800" dirty="0"/>
              <a:t>  </a:t>
            </a:r>
            <a:endParaRPr lang="zh-CN" altLang="en-US" dirty="0"/>
          </a:p>
        </p:txBody>
      </p:sp>
    </p:spTree>
    <p:extLst>
      <p:ext uri="{BB962C8B-B14F-4D97-AF65-F5344CB8AC3E}">
        <p14:creationId xmlns:p14="http://schemas.microsoft.com/office/powerpoint/2010/main" val="3928360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06138" y="495660"/>
            <a:ext cx="5922653"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7296989"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Interpretable CNN</a:t>
              </a:r>
            </a:p>
          </p:txBody>
        </p:sp>
      </p:grpSp>
      <p:sp>
        <p:nvSpPr>
          <p:cNvPr id="12" name="文本框 11">
            <a:extLst>
              <a:ext uri="{FF2B5EF4-FFF2-40B4-BE49-F238E27FC236}">
                <a16:creationId xmlns:a16="http://schemas.microsoft.com/office/drawing/2014/main" id="{1AD19382-B0BA-B99A-FE6E-5FCFB137A2EA}"/>
              </a:ext>
            </a:extLst>
          </p:cNvPr>
          <p:cNvSpPr txBox="1"/>
          <p:nvPr/>
        </p:nvSpPr>
        <p:spPr>
          <a:xfrm>
            <a:off x="868229" y="1473474"/>
            <a:ext cx="10017575" cy="707886"/>
          </a:xfrm>
          <a:prstGeom prst="rect">
            <a:avLst/>
          </a:prstGeom>
          <a:noFill/>
        </p:spPr>
        <p:txBody>
          <a:bodyPr wrap="square">
            <a:spAutoFit/>
          </a:bodyPr>
          <a:lstStyle/>
          <a:p>
            <a:pPr marL="285750" indent="-285750">
              <a:buFont typeface="Wingdings" panose="05000000000000000000" pitchFamily="2" charset="2"/>
              <a:buChar char="l"/>
            </a:pPr>
            <a:r>
              <a:rPr lang="en-US" altLang="zh-CN" sz="2000" b="1" dirty="0"/>
              <a:t>During the back-propagation process</a:t>
            </a:r>
            <a:r>
              <a:rPr lang="en-US" altLang="zh-CN" sz="2000" dirty="0"/>
              <a:t>, our loss pushes filter f to represent a specific object part of the category c and keep silent on images of other categories.</a:t>
            </a:r>
            <a:endParaRPr lang="zh-CN" altLang="en-US" sz="2000" dirty="0"/>
          </a:p>
        </p:txBody>
      </p:sp>
      <p:pic>
        <p:nvPicPr>
          <p:cNvPr id="14" name="图片 13">
            <a:extLst>
              <a:ext uri="{FF2B5EF4-FFF2-40B4-BE49-F238E27FC236}">
                <a16:creationId xmlns:a16="http://schemas.microsoft.com/office/drawing/2014/main" id="{7D98790E-86E6-9885-1AA9-E8BA41333297}"/>
              </a:ext>
            </a:extLst>
          </p:cNvPr>
          <p:cNvPicPr>
            <a:picLocks noChangeAspect="1"/>
          </p:cNvPicPr>
          <p:nvPr/>
        </p:nvPicPr>
        <p:blipFill>
          <a:blip r:embed="rId2"/>
          <a:stretch>
            <a:fillRect/>
          </a:stretch>
        </p:blipFill>
        <p:spPr>
          <a:xfrm>
            <a:off x="1154628" y="2435087"/>
            <a:ext cx="6905081" cy="993913"/>
          </a:xfrm>
          <a:prstGeom prst="rect">
            <a:avLst/>
          </a:prstGeom>
        </p:spPr>
      </p:pic>
      <p:pic>
        <p:nvPicPr>
          <p:cNvPr id="16" name="图片 15">
            <a:extLst>
              <a:ext uri="{FF2B5EF4-FFF2-40B4-BE49-F238E27FC236}">
                <a16:creationId xmlns:a16="http://schemas.microsoft.com/office/drawing/2014/main" id="{8E0A2B89-6B87-4ED8-A363-597AB091382A}"/>
              </a:ext>
            </a:extLst>
          </p:cNvPr>
          <p:cNvPicPr>
            <a:picLocks noChangeAspect="1"/>
          </p:cNvPicPr>
          <p:nvPr/>
        </p:nvPicPr>
        <p:blipFill>
          <a:blip r:embed="rId3"/>
          <a:stretch>
            <a:fillRect/>
          </a:stretch>
        </p:blipFill>
        <p:spPr>
          <a:xfrm>
            <a:off x="1922011" y="3629646"/>
            <a:ext cx="5867999" cy="848385"/>
          </a:xfrm>
          <a:prstGeom prst="rect">
            <a:avLst/>
          </a:prstGeom>
        </p:spPr>
      </p:pic>
      <p:pic>
        <p:nvPicPr>
          <p:cNvPr id="18" name="图片 17">
            <a:extLst>
              <a:ext uri="{FF2B5EF4-FFF2-40B4-BE49-F238E27FC236}">
                <a16:creationId xmlns:a16="http://schemas.microsoft.com/office/drawing/2014/main" id="{9442A560-D671-7D02-2A3D-A0380CCF6E53}"/>
              </a:ext>
            </a:extLst>
          </p:cNvPr>
          <p:cNvPicPr>
            <a:picLocks noChangeAspect="1"/>
          </p:cNvPicPr>
          <p:nvPr/>
        </p:nvPicPr>
        <p:blipFill>
          <a:blip r:embed="rId4"/>
          <a:stretch>
            <a:fillRect/>
          </a:stretch>
        </p:blipFill>
        <p:spPr>
          <a:xfrm>
            <a:off x="1922011" y="4678677"/>
            <a:ext cx="5621939" cy="1153798"/>
          </a:xfrm>
          <a:prstGeom prst="rect">
            <a:avLst/>
          </a:prstGeom>
        </p:spPr>
      </p:pic>
      <p:sp>
        <p:nvSpPr>
          <p:cNvPr id="6" name="文本框 5">
            <a:extLst>
              <a:ext uri="{FF2B5EF4-FFF2-40B4-BE49-F238E27FC236}">
                <a16:creationId xmlns:a16="http://schemas.microsoft.com/office/drawing/2014/main" id="{9C552340-5ACD-6630-45EF-D629D49866F1}"/>
              </a:ext>
            </a:extLst>
          </p:cNvPr>
          <p:cNvSpPr txBox="1"/>
          <p:nvPr/>
        </p:nvSpPr>
        <p:spPr>
          <a:xfrm>
            <a:off x="8256933" y="2608877"/>
            <a:ext cx="2780439" cy="646331"/>
          </a:xfrm>
          <a:prstGeom prst="rect">
            <a:avLst/>
          </a:prstGeom>
          <a:noFill/>
        </p:spPr>
        <p:txBody>
          <a:bodyPr wrap="square">
            <a:spAutoFit/>
          </a:bodyPr>
          <a:lstStyle/>
          <a:p>
            <a:r>
              <a:rPr lang="en-US" altLang="zh-CN" dirty="0"/>
              <a:t>minus mutual information between X and T</a:t>
            </a:r>
            <a:endParaRPr lang="zh-CN" altLang="en-US" dirty="0"/>
          </a:p>
        </p:txBody>
      </p:sp>
      <p:sp>
        <p:nvSpPr>
          <p:cNvPr id="9" name="文本框 8">
            <a:extLst>
              <a:ext uri="{FF2B5EF4-FFF2-40B4-BE49-F238E27FC236}">
                <a16:creationId xmlns:a16="http://schemas.microsoft.com/office/drawing/2014/main" id="{EFD5038A-472C-F705-5109-7CD705B3CD2C}"/>
              </a:ext>
            </a:extLst>
          </p:cNvPr>
          <p:cNvSpPr txBox="1"/>
          <p:nvPr/>
        </p:nvSpPr>
        <p:spPr>
          <a:xfrm>
            <a:off x="8256933" y="3682725"/>
            <a:ext cx="3163129" cy="646331"/>
          </a:xfrm>
          <a:prstGeom prst="rect">
            <a:avLst/>
          </a:prstGeom>
          <a:noFill/>
        </p:spPr>
        <p:txBody>
          <a:bodyPr wrap="square">
            <a:spAutoFit/>
          </a:bodyPr>
          <a:lstStyle/>
          <a:p>
            <a:r>
              <a:rPr lang="en-US" altLang="zh-CN" dirty="0"/>
              <a:t>The fitness between a feature map x and a template T</a:t>
            </a:r>
            <a:endParaRPr lang="zh-CN" altLang="en-US" dirty="0"/>
          </a:p>
        </p:txBody>
      </p:sp>
      <p:cxnSp>
        <p:nvCxnSpPr>
          <p:cNvPr id="13" name="直接连接符 12">
            <a:extLst>
              <a:ext uri="{FF2B5EF4-FFF2-40B4-BE49-F238E27FC236}">
                <a16:creationId xmlns:a16="http://schemas.microsoft.com/office/drawing/2014/main" id="{DCC96978-6C34-FBF0-6B64-90CA00F8DE64}"/>
              </a:ext>
            </a:extLst>
          </p:cNvPr>
          <p:cNvCxnSpPr/>
          <p:nvPr/>
        </p:nvCxnSpPr>
        <p:spPr>
          <a:xfrm>
            <a:off x="4985682" y="5923895"/>
            <a:ext cx="2445026"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350D397-7A60-D701-0285-06F51DAFEEBE}"/>
              </a:ext>
            </a:extLst>
          </p:cNvPr>
          <p:cNvSpPr txBox="1"/>
          <p:nvPr/>
        </p:nvSpPr>
        <p:spPr>
          <a:xfrm>
            <a:off x="5020469" y="5979065"/>
            <a:ext cx="2375452" cy="369332"/>
          </a:xfrm>
          <a:prstGeom prst="rect">
            <a:avLst/>
          </a:prstGeom>
          <a:noFill/>
        </p:spPr>
        <p:txBody>
          <a:bodyPr wrap="square" rtlCol="0">
            <a:spAutoFit/>
          </a:bodyPr>
          <a:lstStyle/>
          <a:p>
            <a:pPr algn="ctr"/>
            <a:r>
              <a:rPr lang="en-US" altLang="zh-CN" dirty="0"/>
              <a:t>Task Loss</a:t>
            </a:r>
            <a:endParaRPr lang="zh-CN" altLang="en-US" dirty="0"/>
          </a:p>
        </p:txBody>
      </p:sp>
    </p:spTree>
    <p:extLst>
      <p:ext uri="{BB962C8B-B14F-4D97-AF65-F5344CB8AC3E}">
        <p14:creationId xmlns:p14="http://schemas.microsoft.com/office/powerpoint/2010/main" val="396834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3D6F5E-554B-06A0-E733-C85080B265ED}"/>
              </a:ext>
            </a:extLst>
          </p:cNvPr>
          <p:cNvPicPr>
            <a:picLocks noChangeAspect="1"/>
          </p:cNvPicPr>
          <p:nvPr/>
        </p:nvPicPr>
        <p:blipFill>
          <a:blip r:embed="rId2"/>
          <a:stretch>
            <a:fillRect/>
          </a:stretch>
        </p:blipFill>
        <p:spPr>
          <a:xfrm>
            <a:off x="259775" y="479118"/>
            <a:ext cx="11672449" cy="6118327"/>
          </a:xfrm>
          <a:prstGeom prst="rect">
            <a:avLst/>
          </a:prstGeom>
        </p:spPr>
      </p:pic>
    </p:spTree>
    <p:extLst>
      <p:ext uri="{BB962C8B-B14F-4D97-AF65-F5344CB8AC3E}">
        <p14:creationId xmlns:p14="http://schemas.microsoft.com/office/powerpoint/2010/main" val="1117663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06138" y="495660"/>
            <a:ext cx="5922653"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7296989"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Interpretable CNN</a:t>
              </a:r>
            </a:p>
          </p:txBody>
        </p:sp>
      </p:grpSp>
      <p:pic>
        <p:nvPicPr>
          <p:cNvPr id="9" name="图片 8">
            <a:extLst>
              <a:ext uri="{FF2B5EF4-FFF2-40B4-BE49-F238E27FC236}">
                <a16:creationId xmlns:a16="http://schemas.microsoft.com/office/drawing/2014/main" id="{C9D381C9-82B2-EBD4-0DB3-7E1991B7FB9D}"/>
              </a:ext>
            </a:extLst>
          </p:cNvPr>
          <p:cNvPicPr>
            <a:picLocks noChangeAspect="1"/>
          </p:cNvPicPr>
          <p:nvPr/>
        </p:nvPicPr>
        <p:blipFill>
          <a:blip r:embed="rId2"/>
          <a:stretch>
            <a:fillRect/>
          </a:stretch>
        </p:blipFill>
        <p:spPr>
          <a:xfrm>
            <a:off x="6428851" y="1161879"/>
            <a:ext cx="4800600" cy="5019675"/>
          </a:xfrm>
          <a:prstGeom prst="rect">
            <a:avLst/>
          </a:prstGeom>
        </p:spPr>
      </p:pic>
      <p:sp>
        <p:nvSpPr>
          <p:cNvPr id="10" name="文本框 9">
            <a:extLst>
              <a:ext uri="{FF2B5EF4-FFF2-40B4-BE49-F238E27FC236}">
                <a16:creationId xmlns:a16="http://schemas.microsoft.com/office/drawing/2014/main" id="{F2F8BBCD-C084-F128-CE3C-44C488F893CD}"/>
              </a:ext>
            </a:extLst>
          </p:cNvPr>
          <p:cNvSpPr txBox="1"/>
          <p:nvPr/>
        </p:nvSpPr>
        <p:spPr>
          <a:xfrm>
            <a:off x="718636" y="1863443"/>
            <a:ext cx="5377364" cy="646331"/>
          </a:xfrm>
          <a:prstGeom prst="rect">
            <a:avLst/>
          </a:prstGeom>
          <a:noFill/>
        </p:spPr>
        <p:txBody>
          <a:bodyPr wrap="square">
            <a:spAutoFit/>
          </a:bodyPr>
          <a:lstStyle/>
          <a:p>
            <a:pPr marL="285750" indent="-285750">
              <a:buFont typeface="Wingdings" panose="05000000000000000000" pitchFamily="2" charset="2"/>
              <a:buChar char="l"/>
            </a:pPr>
            <a:r>
              <a:rPr lang="en-US" altLang="zh-CN" dirty="0"/>
              <a:t>Assign the filter f with the category cˆ whose images activate f the most</a:t>
            </a:r>
            <a:endParaRPr lang="zh-CN" altLang="en-US" dirty="0"/>
          </a:p>
        </p:txBody>
      </p:sp>
      <p:pic>
        <p:nvPicPr>
          <p:cNvPr id="12" name="图片 11">
            <a:extLst>
              <a:ext uri="{FF2B5EF4-FFF2-40B4-BE49-F238E27FC236}">
                <a16:creationId xmlns:a16="http://schemas.microsoft.com/office/drawing/2014/main" id="{2613CFA3-0E67-C735-3149-E3800C3CAF56}"/>
              </a:ext>
            </a:extLst>
          </p:cNvPr>
          <p:cNvPicPr>
            <a:picLocks noChangeAspect="1"/>
          </p:cNvPicPr>
          <p:nvPr/>
        </p:nvPicPr>
        <p:blipFill>
          <a:blip r:embed="rId3"/>
          <a:stretch>
            <a:fillRect/>
          </a:stretch>
        </p:blipFill>
        <p:spPr>
          <a:xfrm>
            <a:off x="494653" y="3026208"/>
            <a:ext cx="5153381" cy="483498"/>
          </a:xfrm>
          <a:prstGeom prst="rect">
            <a:avLst/>
          </a:prstGeom>
        </p:spPr>
      </p:pic>
    </p:spTree>
    <p:extLst>
      <p:ext uri="{BB962C8B-B14F-4D97-AF65-F5344CB8AC3E}">
        <p14:creationId xmlns:p14="http://schemas.microsoft.com/office/powerpoint/2010/main" val="1080739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D5DB66C-27FB-4341-844B-97D4E0C53835}"/>
              </a:ext>
            </a:extLst>
          </p:cNvPr>
          <p:cNvSpPr txBox="1"/>
          <p:nvPr/>
        </p:nvSpPr>
        <p:spPr>
          <a:xfrm>
            <a:off x="1563329" y="2844225"/>
            <a:ext cx="8917858" cy="584775"/>
          </a:xfrm>
          <a:prstGeom prst="rect">
            <a:avLst/>
          </a:prstGeom>
          <a:noFill/>
        </p:spPr>
        <p:txBody>
          <a:bodyPr wrap="square">
            <a:spAutoFit/>
          </a:bodyPr>
          <a:lstStyle/>
          <a:p>
            <a:pPr algn="ctr"/>
            <a:r>
              <a:rPr lang="en-US" altLang="zh-CN" sz="3200" b="1" dirty="0"/>
              <a:t>Attribution as Explanation </a:t>
            </a:r>
            <a:endParaRPr lang="zh-CN" altLang="en-US" sz="3200" dirty="0"/>
          </a:p>
        </p:txBody>
      </p:sp>
      <p:sp>
        <p:nvSpPr>
          <p:cNvPr id="2" name="文本框 1">
            <a:extLst>
              <a:ext uri="{FF2B5EF4-FFF2-40B4-BE49-F238E27FC236}">
                <a16:creationId xmlns:a16="http://schemas.microsoft.com/office/drawing/2014/main" id="{EAE10173-39E1-B921-52A0-26FC32ABACBD}"/>
              </a:ext>
            </a:extLst>
          </p:cNvPr>
          <p:cNvSpPr txBox="1"/>
          <p:nvPr/>
        </p:nvSpPr>
        <p:spPr>
          <a:xfrm>
            <a:off x="1321046" y="4235712"/>
            <a:ext cx="9842090" cy="923330"/>
          </a:xfrm>
          <a:prstGeom prst="rect">
            <a:avLst/>
          </a:prstGeom>
          <a:noFill/>
        </p:spPr>
        <p:txBody>
          <a:bodyPr wrap="square">
            <a:spAutoFit/>
          </a:bodyPr>
          <a:lstStyle/>
          <a:p>
            <a:r>
              <a:rPr lang="en-US" altLang="zh-CN" dirty="0"/>
              <a:t>To assign credit or blame to the input features in terms of their impact on the output (prediction). The explanation will be a real-valued vector which indicates feature importance with the sign and amplitude of the scores. </a:t>
            </a:r>
            <a:endParaRPr lang="zh-CN" altLang="en-US" dirty="0"/>
          </a:p>
        </p:txBody>
      </p:sp>
    </p:spTree>
    <p:extLst>
      <p:ext uri="{BB962C8B-B14F-4D97-AF65-F5344CB8AC3E}">
        <p14:creationId xmlns:p14="http://schemas.microsoft.com/office/powerpoint/2010/main" val="4151524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45894" y="371604"/>
            <a:ext cx="6906627"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5" y="116547"/>
              <a:ext cx="9800859"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Gradient based methods</a:t>
              </a:r>
              <a:endParaRPr lang="zh-CN" altLang="en-US" sz="2800" b="1" dirty="0">
                <a:latin typeface="Cambria" panose="02040503050406030204" pitchFamily="18" charset="0"/>
              </a:endParaRPr>
            </a:p>
          </p:txBody>
        </p:sp>
      </p:grpSp>
      <p:sp>
        <p:nvSpPr>
          <p:cNvPr id="7" name="文本框 6">
            <a:extLst>
              <a:ext uri="{FF2B5EF4-FFF2-40B4-BE49-F238E27FC236}">
                <a16:creationId xmlns:a16="http://schemas.microsoft.com/office/drawing/2014/main" id="{052D289D-6D71-4DE9-8750-1B6363077951}"/>
              </a:ext>
            </a:extLst>
          </p:cNvPr>
          <p:cNvSpPr txBox="1"/>
          <p:nvPr/>
        </p:nvSpPr>
        <p:spPr>
          <a:xfrm>
            <a:off x="918299" y="1142216"/>
            <a:ext cx="10521639" cy="1015663"/>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The gradients can also be computed with respect to a certain output class, for example, along which “direction” a perturbation will make an input more/less likely predicted as a cat/dog.</a:t>
            </a:r>
            <a:endParaRPr lang="zh-CN" altLang="en-US" sz="2000" dirty="0"/>
          </a:p>
        </p:txBody>
      </p:sp>
      <p:pic>
        <p:nvPicPr>
          <p:cNvPr id="9" name="图片 8">
            <a:extLst>
              <a:ext uri="{FF2B5EF4-FFF2-40B4-BE49-F238E27FC236}">
                <a16:creationId xmlns:a16="http://schemas.microsoft.com/office/drawing/2014/main" id="{2E4CB44F-4BAF-9774-1EB6-76E1BCBB160E}"/>
              </a:ext>
            </a:extLst>
          </p:cNvPr>
          <p:cNvPicPr>
            <a:picLocks noChangeAspect="1"/>
          </p:cNvPicPr>
          <p:nvPr/>
        </p:nvPicPr>
        <p:blipFill>
          <a:blip r:embed="rId2"/>
          <a:stretch>
            <a:fillRect/>
          </a:stretch>
        </p:blipFill>
        <p:spPr>
          <a:xfrm>
            <a:off x="2556220" y="2210335"/>
            <a:ext cx="6867679" cy="4152365"/>
          </a:xfrm>
          <a:prstGeom prst="rect">
            <a:avLst/>
          </a:prstGeom>
        </p:spPr>
      </p:pic>
    </p:spTree>
    <p:extLst>
      <p:ext uri="{BB962C8B-B14F-4D97-AF65-F5344CB8AC3E}">
        <p14:creationId xmlns:p14="http://schemas.microsoft.com/office/powerpoint/2010/main" val="3525402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56442" y="336633"/>
            <a:ext cx="6678027"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9484796"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Guided backpropagation</a:t>
              </a:r>
              <a:endParaRPr lang="zh-CN" altLang="en-US" sz="2800" b="1" dirty="0">
                <a:latin typeface="Cambria" panose="02040503050406030204" pitchFamily="18" charset="0"/>
              </a:endParaRPr>
            </a:p>
          </p:txBody>
        </p:sp>
      </p:grpSp>
      <p:pic>
        <p:nvPicPr>
          <p:cNvPr id="6" name="图片 5">
            <a:extLst>
              <a:ext uri="{FF2B5EF4-FFF2-40B4-BE49-F238E27FC236}">
                <a16:creationId xmlns:a16="http://schemas.microsoft.com/office/drawing/2014/main" id="{F7A3D20C-279A-D05A-5D5D-8BEAE94439F8}"/>
              </a:ext>
            </a:extLst>
          </p:cNvPr>
          <p:cNvPicPr>
            <a:picLocks noChangeAspect="1"/>
          </p:cNvPicPr>
          <p:nvPr/>
        </p:nvPicPr>
        <p:blipFill rotWithShape="1">
          <a:blip r:embed="rId2"/>
          <a:srcRect r="45795" b="57332"/>
          <a:stretch/>
        </p:blipFill>
        <p:spPr>
          <a:xfrm>
            <a:off x="1790840" y="1538874"/>
            <a:ext cx="6851715" cy="2596172"/>
          </a:xfrm>
          <a:prstGeom prst="rect">
            <a:avLst/>
          </a:prstGeom>
        </p:spPr>
      </p:pic>
      <p:sp>
        <p:nvSpPr>
          <p:cNvPr id="9" name="文本框 8">
            <a:extLst>
              <a:ext uri="{FF2B5EF4-FFF2-40B4-BE49-F238E27FC236}">
                <a16:creationId xmlns:a16="http://schemas.microsoft.com/office/drawing/2014/main" id="{E0DEB903-5DB1-4E9F-080B-02085F6E76B1}"/>
              </a:ext>
            </a:extLst>
          </p:cNvPr>
          <p:cNvSpPr txBox="1"/>
          <p:nvPr/>
        </p:nvSpPr>
        <p:spPr>
          <a:xfrm>
            <a:off x="1183280" y="4617239"/>
            <a:ext cx="9868177" cy="923330"/>
          </a:xfrm>
          <a:prstGeom prst="rect">
            <a:avLst/>
          </a:prstGeom>
          <a:noFill/>
        </p:spPr>
        <p:txBody>
          <a:bodyPr wrap="square">
            <a:spAutoFit/>
          </a:bodyPr>
          <a:lstStyle/>
          <a:p>
            <a:pPr marL="285750" indent="-285750">
              <a:buFont typeface="Wingdings" panose="05000000000000000000" pitchFamily="2" charset="2"/>
              <a:buChar char="l"/>
            </a:pPr>
            <a:r>
              <a:rPr lang="en-US" altLang="zh-CN" dirty="0"/>
              <a:t>A single neuron is left non-zero in the high level feature map. </a:t>
            </a:r>
          </a:p>
          <a:p>
            <a:pPr marL="285750" indent="-285750">
              <a:buFont typeface="Wingdings" panose="05000000000000000000" pitchFamily="2" charset="2"/>
              <a:buChar char="l"/>
            </a:pPr>
            <a:r>
              <a:rPr lang="en-US" altLang="zh-CN" dirty="0"/>
              <a:t>Then the resulting reconstructed image shows the part of the input image that is most strongly activating this neuron (and hence the part that is most discriminative to it).</a:t>
            </a:r>
            <a:endParaRPr lang="zh-CN" altLang="en-US" dirty="0"/>
          </a:p>
        </p:txBody>
      </p:sp>
      <p:sp>
        <p:nvSpPr>
          <p:cNvPr id="7" name="文本框 6">
            <a:extLst>
              <a:ext uri="{FF2B5EF4-FFF2-40B4-BE49-F238E27FC236}">
                <a16:creationId xmlns:a16="http://schemas.microsoft.com/office/drawing/2014/main" id="{804E7F98-0B5C-9D40-FA4C-40996C9A2B41}"/>
              </a:ext>
            </a:extLst>
          </p:cNvPr>
          <p:cNvSpPr txBox="1"/>
          <p:nvPr/>
        </p:nvSpPr>
        <p:spPr>
          <a:xfrm>
            <a:off x="7030706" y="332131"/>
            <a:ext cx="4404852" cy="584775"/>
          </a:xfrm>
          <a:prstGeom prst="rect">
            <a:avLst/>
          </a:prstGeom>
          <a:noFill/>
        </p:spPr>
        <p:txBody>
          <a:bodyPr wrap="square">
            <a:spAutoFit/>
          </a:bodyPr>
          <a:lstStyle/>
          <a:p>
            <a:r>
              <a:rPr lang="en-US" altLang="zh-CN" sz="1600" dirty="0" err="1"/>
              <a:t>Springenberg</a:t>
            </a:r>
            <a:r>
              <a:rPr lang="en-US" altLang="zh-CN" sz="1600" dirty="0"/>
              <a:t> et al., STRIVING FOR SIMPLICITY:</a:t>
            </a:r>
          </a:p>
          <a:p>
            <a:r>
              <a:rPr lang="en-US" altLang="zh-CN" sz="1600" dirty="0"/>
              <a:t>THE ALL CONVOLUTIONAL NET, ICLR 2015</a:t>
            </a:r>
            <a:endParaRPr lang="zh-CN" altLang="en-US" sz="1600" dirty="0"/>
          </a:p>
        </p:txBody>
      </p:sp>
    </p:spTree>
    <p:extLst>
      <p:ext uri="{BB962C8B-B14F-4D97-AF65-F5344CB8AC3E}">
        <p14:creationId xmlns:p14="http://schemas.microsoft.com/office/powerpoint/2010/main" val="323795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56442" y="336633"/>
            <a:ext cx="6678027"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9484796"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Guided backpropagation</a:t>
              </a:r>
              <a:endParaRPr lang="zh-CN" altLang="en-US" sz="2800" b="1" dirty="0">
                <a:latin typeface="Cambria" panose="02040503050406030204" pitchFamily="18" charset="0"/>
              </a:endParaRPr>
            </a:p>
          </p:txBody>
        </p:sp>
      </p:grpSp>
      <p:pic>
        <p:nvPicPr>
          <p:cNvPr id="6" name="图片 5">
            <a:extLst>
              <a:ext uri="{FF2B5EF4-FFF2-40B4-BE49-F238E27FC236}">
                <a16:creationId xmlns:a16="http://schemas.microsoft.com/office/drawing/2014/main" id="{F7A3D20C-279A-D05A-5D5D-8BEAE94439F8}"/>
              </a:ext>
            </a:extLst>
          </p:cNvPr>
          <p:cNvPicPr>
            <a:picLocks noChangeAspect="1"/>
          </p:cNvPicPr>
          <p:nvPr/>
        </p:nvPicPr>
        <p:blipFill rotWithShape="1">
          <a:blip r:embed="rId2"/>
          <a:srcRect l="56336"/>
          <a:stretch/>
        </p:blipFill>
        <p:spPr>
          <a:xfrm>
            <a:off x="1974462" y="1131739"/>
            <a:ext cx="3741613" cy="4124829"/>
          </a:xfrm>
          <a:prstGeom prst="rect">
            <a:avLst/>
          </a:prstGeom>
        </p:spPr>
      </p:pic>
      <p:sp>
        <p:nvSpPr>
          <p:cNvPr id="9" name="文本框 8">
            <a:extLst>
              <a:ext uri="{FF2B5EF4-FFF2-40B4-BE49-F238E27FC236}">
                <a16:creationId xmlns:a16="http://schemas.microsoft.com/office/drawing/2014/main" id="{E0DEB903-5DB1-4E9F-080B-02085F6E76B1}"/>
              </a:ext>
            </a:extLst>
          </p:cNvPr>
          <p:cNvSpPr txBox="1"/>
          <p:nvPr/>
        </p:nvSpPr>
        <p:spPr>
          <a:xfrm>
            <a:off x="1193113" y="5503154"/>
            <a:ext cx="9448180" cy="923330"/>
          </a:xfrm>
          <a:prstGeom prst="rect">
            <a:avLst/>
          </a:prstGeom>
          <a:noFill/>
        </p:spPr>
        <p:txBody>
          <a:bodyPr wrap="square">
            <a:spAutoFit/>
          </a:bodyPr>
          <a:lstStyle/>
          <a:p>
            <a:pPr marL="285750" indent="-285750">
              <a:buFont typeface="Wingdings" panose="05000000000000000000" pitchFamily="2" charset="2"/>
              <a:buChar char="l"/>
            </a:pPr>
            <a:r>
              <a:rPr lang="en-US" altLang="zh-CN" dirty="0"/>
              <a:t>adds an additional guidance signal from the higher layers to usual backpropagation. </a:t>
            </a:r>
          </a:p>
          <a:p>
            <a:pPr marL="285750" indent="-285750">
              <a:buFont typeface="Wingdings" panose="05000000000000000000" pitchFamily="2" charset="2"/>
              <a:buChar char="l"/>
            </a:pPr>
            <a:r>
              <a:rPr lang="en-US" altLang="zh-CN" dirty="0"/>
              <a:t>This prevents backward flow of negative gradients, corresponding to the neurons which decrease the activation of the higher layer unit we aim to visualize. </a:t>
            </a:r>
            <a:endParaRPr lang="zh-CN" altLang="en-US" dirty="0"/>
          </a:p>
        </p:txBody>
      </p:sp>
      <p:pic>
        <p:nvPicPr>
          <p:cNvPr id="8" name="图片 7">
            <a:extLst>
              <a:ext uri="{FF2B5EF4-FFF2-40B4-BE49-F238E27FC236}">
                <a16:creationId xmlns:a16="http://schemas.microsoft.com/office/drawing/2014/main" id="{61F052A6-E838-2CE3-510B-1A5B2A041087}"/>
              </a:ext>
            </a:extLst>
          </p:cNvPr>
          <p:cNvPicPr>
            <a:picLocks noChangeAspect="1"/>
          </p:cNvPicPr>
          <p:nvPr/>
        </p:nvPicPr>
        <p:blipFill>
          <a:blip r:embed="rId3"/>
          <a:stretch>
            <a:fillRect/>
          </a:stretch>
        </p:blipFill>
        <p:spPr>
          <a:xfrm>
            <a:off x="6021639" y="1537755"/>
            <a:ext cx="3626392" cy="655150"/>
          </a:xfrm>
          <a:prstGeom prst="rect">
            <a:avLst/>
          </a:prstGeom>
        </p:spPr>
      </p:pic>
      <p:pic>
        <p:nvPicPr>
          <p:cNvPr id="11" name="图片 10">
            <a:extLst>
              <a:ext uri="{FF2B5EF4-FFF2-40B4-BE49-F238E27FC236}">
                <a16:creationId xmlns:a16="http://schemas.microsoft.com/office/drawing/2014/main" id="{EE62B9D3-0F39-DB4A-7921-ACAAA4069D77}"/>
              </a:ext>
            </a:extLst>
          </p:cNvPr>
          <p:cNvPicPr>
            <a:picLocks noChangeAspect="1"/>
          </p:cNvPicPr>
          <p:nvPr/>
        </p:nvPicPr>
        <p:blipFill>
          <a:blip r:embed="rId4"/>
          <a:stretch>
            <a:fillRect/>
          </a:stretch>
        </p:blipFill>
        <p:spPr>
          <a:xfrm>
            <a:off x="6136860" y="2520350"/>
            <a:ext cx="3970367" cy="655150"/>
          </a:xfrm>
          <a:prstGeom prst="rect">
            <a:avLst/>
          </a:prstGeom>
        </p:spPr>
      </p:pic>
      <p:pic>
        <p:nvPicPr>
          <p:cNvPr id="15" name="图片 14">
            <a:extLst>
              <a:ext uri="{FF2B5EF4-FFF2-40B4-BE49-F238E27FC236}">
                <a16:creationId xmlns:a16="http://schemas.microsoft.com/office/drawing/2014/main" id="{B75D9D03-A388-1810-24E3-0ABDB7071AFF}"/>
              </a:ext>
            </a:extLst>
          </p:cNvPr>
          <p:cNvPicPr>
            <a:picLocks noChangeAspect="1"/>
          </p:cNvPicPr>
          <p:nvPr/>
        </p:nvPicPr>
        <p:blipFill>
          <a:blip r:embed="rId5"/>
          <a:stretch>
            <a:fillRect/>
          </a:stretch>
        </p:blipFill>
        <p:spPr>
          <a:xfrm>
            <a:off x="6136860" y="3502817"/>
            <a:ext cx="2661009" cy="476091"/>
          </a:xfrm>
          <a:prstGeom prst="rect">
            <a:avLst/>
          </a:prstGeom>
        </p:spPr>
      </p:pic>
      <p:pic>
        <p:nvPicPr>
          <p:cNvPr id="17" name="图片 16">
            <a:extLst>
              <a:ext uri="{FF2B5EF4-FFF2-40B4-BE49-F238E27FC236}">
                <a16:creationId xmlns:a16="http://schemas.microsoft.com/office/drawing/2014/main" id="{8E96D9D7-66D4-F8D8-B846-035D44BB9E4A}"/>
              </a:ext>
            </a:extLst>
          </p:cNvPr>
          <p:cNvPicPr>
            <a:picLocks noChangeAspect="1"/>
          </p:cNvPicPr>
          <p:nvPr/>
        </p:nvPicPr>
        <p:blipFill>
          <a:blip r:embed="rId6"/>
          <a:stretch>
            <a:fillRect/>
          </a:stretch>
        </p:blipFill>
        <p:spPr>
          <a:xfrm>
            <a:off x="6237488" y="4384380"/>
            <a:ext cx="3504278" cy="489935"/>
          </a:xfrm>
          <a:prstGeom prst="rect">
            <a:avLst/>
          </a:prstGeom>
        </p:spPr>
      </p:pic>
    </p:spTree>
    <p:extLst>
      <p:ext uri="{BB962C8B-B14F-4D97-AF65-F5344CB8AC3E}">
        <p14:creationId xmlns:p14="http://schemas.microsoft.com/office/powerpoint/2010/main" val="2235024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56442" y="336633"/>
            <a:ext cx="6678027"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9484796"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Guided backpropagation</a:t>
              </a:r>
              <a:endParaRPr lang="zh-CN" altLang="en-US" sz="2800" b="1" dirty="0">
                <a:latin typeface="Cambria" panose="02040503050406030204" pitchFamily="18" charset="0"/>
              </a:endParaRPr>
            </a:p>
          </p:txBody>
        </p:sp>
      </p:grpSp>
      <p:pic>
        <p:nvPicPr>
          <p:cNvPr id="7" name="图片 6">
            <a:extLst>
              <a:ext uri="{FF2B5EF4-FFF2-40B4-BE49-F238E27FC236}">
                <a16:creationId xmlns:a16="http://schemas.microsoft.com/office/drawing/2014/main" id="{F3D2AC91-345F-8EDB-5E15-C26F0DE0EA0A}"/>
              </a:ext>
            </a:extLst>
          </p:cNvPr>
          <p:cNvPicPr>
            <a:picLocks noChangeAspect="1"/>
          </p:cNvPicPr>
          <p:nvPr/>
        </p:nvPicPr>
        <p:blipFill>
          <a:blip r:embed="rId2"/>
          <a:stretch>
            <a:fillRect/>
          </a:stretch>
        </p:blipFill>
        <p:spPr>
          <a:xfrm>
            <a:off x="1554410" y="1154009"/>
            <a:ext cx="7736160" cy="4549982"/>
          </a:xfrm>
          <a:prstGeom prst="rect">
            <a:avLst/>
          </a:prstGeom>
        </p:spPr>
      </p:pic>
      <p:pic>
        <p:nvPicPr>
          <p:cNvPr id="6" name="图片 5">
            <a:extLst>
              <a:ext uri="{FF2B5EF4-FFF2-40B4-BE49-F238E27FC236}">
                <a16:creationId xmlns:a16="http://schemas.microsoft.com/office/drawing/2014/main" id="{4C3027EE-FE18-4943-6102-E64787682A14}"/>
              </a:ext>
            </a:extLst>
          </p:cNvPr>
          <p:cNvPicPr>
            <a:picLocks noChangeAspect="1"/>
          </p:cNvPicPr>
          <p:nvPr/>
        </p:nvPicPr>
        <p:blipFill>
          <a:blip r:embed="rId3"/>
          <a:stretch>
            <a:fillRect/>
          </a:stretch>
        </p:blipFill>
        <p:spPr>
          <a:xfrm>
            <a:off x="1337187" y="5802169"/>
            <a:ext cx="8347587" cy="934431"/>
          </a:xfrm>
          <a:prstGeom prst="rect">
            <a:avLst/>
          </a:prstGeom>
        </p:spPr>
      </p:pic>
    </p:spTree>
    <p:extLst>
      <p:ext uri="{BB962C8B-B14F-4D97-AF65-F5344CB8AC3E}">
        <p14:creationId xmlns:p14="http://schemas.microsoft.com/office/powerpoint/2010/main" val="2386817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56442" y="336633"/>
            <a:ext cx="6678027"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9484796"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Guided backpropagation</a:t>
              </a:r>
              <a:endParaRPr lang="zh-CN" altLang="en-US" sz="2800" b="1" dirty="0">
                <a:latin typeface="Cambria" panose="02040503050406030204" pitchFamily="18" charset="0"/>
              </a:endParaRPr>
            </a:p>
          </p:txBody>
        </p:sp>
      </p:grpSp>
      <p:sp>
        <p:nvSpPr>
          <p:cNvPr id="7" name="文本框 6">
            <a:extLst>
              <a:ext uri="{FF2B5EF4-FFF2-40B4-BE49-F238E27FC236}">
                <a16:creationId xmlns:a16="http://schemas.microsoft.com/office/drawing/2014/main" id="{D539DE73-D047-995A-B6B4-C761A6669656}"/>
              </a:ext>
            </a:extLst>
          </p:cNvPr>
          <p:cNvSpPr txBox="1"/>
          <p:nvPr/>
        </p:nvSpPr>
        <p:spPr>
          <a:xfrm>
            <a:off x="826452" y="2453519"/>
            <a:ext cx="2192593" cy="2031325"/>
          </a:xfrm>
          <a:prstGeom prst="rect">
            <a:avLst/>
          </a:prstGeom>
          <a:noFill/>
        </p:spPr>
        <p:txBody>
          <a:bodyPr wrap="square">
            <a:spAutoFit/>
          </a:bodyPr>
          <a:lstStyle/>
          <a:p>
            <a:r>
              <a:rPr lang="en-US" altLang="zh-CN" dirty="0"/>
              <a:t>replace the stride in the network by 2 × 2 max-pooling after training, which allows us to obtain the values of switches.</a:t>
            </a:r>
            <a:endParaRPr lang="zh-CN" altLang="en-US" dirty="0"/>
          </a:p>
        </p:txBody>
      </p:sp>
      <p:pic>
        <p:nvPicPr>
          <p:cNvPr id="9" name="图片 8">
            <a:extLst>
              <a:ext uri="{FF2B5EF4-FFF2-40B4-BE49-F238E27FC236}">
                <a16:creationId xmlns:a16="http://schemas.microsoft.com/office/drawing/2014/main" id="{A3112047-E831-71F8-424A-1FBAA592C400}"/>
              </a:ext>
            </a:extLst>
          </p:cNvPr>
          <p:cNvPicPr>
            <a:picLocks noChangeAspect="1"/>
          </p:cNvPicPr>
          <p:nvPr/>
        </p:nvPicPr>
        <p:blipFill>
          <a:blip r:embed="rId2"/>
          <a:stretch>
            <a:fillRect/>
          </a:stretch>
        </p:blipFill>
        <p:spPr>
          <a:xfrm>
            <a:off x="3451124" y="1164315"/>
            <a:ext cx="7551174" cy="4529370"/>
          </a:xfrm>
          <a:prstGeom prst="rect">
            <a:avLst/>
          </a:prstGeom>
        </p:spPr>
      </p:pic>
      <p:pic>
        <p:nvPicPr>
          <p:cNvPr id="11" name="图片 10">
            <a:extLst>
              <a:ext uri="{FF2B5EF4-FFF2-40B4-BE49-F238E27FC236}">
                <a16:creationId xmlns:a16="http://schemas.microsoft.com/office/drawing/2014/main" id="{E3B846B5-DBC0-E132-3D5F-1EF4F416AB24}"/>
              </a:ext>
            </a:extLst>
          </p:cNvPr>
          <p:cNvPicPr>
            <a:picLocks noChangeAspect="1"/>
          </p:cNvPicPr>
          <p:nvPr/>
        </p:nvPicPr>
        <p:blipFill>
          <a:blip r:embed="rId3"/>
          <a:stretch>
            <a:fillRect/>
          </a:stretch>
        </p:blipFill>
        <p:spPr>
          <a:xfrm>
            <a:off x="593462" y="5908233"/>
            <a:ext cx="10856354" cy="663546"/>
          </a:xfrm>
          <a:prstGeom prst="rect">
            <a:avLst/>
          </a:prstGeom>
        </p:spPr>
      </p:pic>
    </p:spTree>
    <p:extLst>
      <p:ext uri="{BB962C8B-B14F-4D97-AF65-F5344CB8AC3E}">
        <p14:creationId xmlns:p14="http://schemas.microsoft.com/office/powerpoint/2010/main" val="2505733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16685" y="247181"/>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8261421"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Guided Grad-CAM (Class Activation Mapping)</a:t>
              </a:r>
              <a:endParaRPr lang="zh-CN" altLang="en-US" sz="2800" b="1" dirty="0">
                <a:latin typeface="Cambria" panose="02040503050406030204" pitchFamily="18" charset="0"/>
              </a:endParaRPr>
            </a:p>
          </p:txBody>
        </p:sp>
      </p:grpSp>
      <p:pic>
        <p:nvPicPr>
          <p:cNvPr id="6" name="图片 5">
            <a:extLst>
              <a:ext uri="{FF2B5EF4-FFF2-40B4-BE49-F238E27FC236}">
                <a16:creationId xmlns:a16="http://schemas.microsoft.com/office/drawing/2014/main" id="{6C3628E6-0736-6C71-14FF-210E81C42D1C}"/>
              </a:ext>
            </a:extLst>
          </p:cNvPr>
          <p:cNvPicPr>
            <a:picLocks noChangeAspect="1"/>
          </p:cNvPicPr>
          <p:nvPr/>
        </p:nvPicPr>
        <p:blipFill>
          <a:blip r:embed="rId2"/>
          <a:stretch>
            <a:fillRect/>
          </a:stretch>
        </p:blipFill>
        <p:spPr>
          <a:xfrm>
            <a:off x="127552" y="1017793"/>
            <a:ext cx="11936896" cy="4310149"/>
          </a:xfrm>
          <a:prstGeom prst="rect">
            <a:avLst/>
          </a:prstGeom>
        </p:spPr>
      </p:pic>
      <p:pic>
        <p:nvPicPr>
          <p:cNvPr id="9" name="图片 8">
            <a:extLst>
              <a:ext uri="{FF2B5EF4-FFF2-40B4-BE49-F238E27FC236}">
                <a16:creationId xmlns:a16="http://schemas.microsoft.com/office/drawing/2014/main" id="{27FEB8D5-1F62-2ACE-2885-6DE2611BE0DA}"/>
              </a:ext>
            </a:extLst>
          </p:cNvPr>
          <p:cNvPicPr>
            <a:picLocks noChangeAspect="1"/>
          </p:cNvPicPr>
          <p:nvPr/>
        </p:nvPicPr>
        <p:blipFill>
          <a:blip r:embed="rId3"/>
          <a:stretch>
            <a:fillRect/>
          </a:stretch>
        </p:blipFill>
        <p:spPr>
          <a:xfrm>
            <a:off x="327991" y="5488954"/>
            <a:ext cx="11581585" cy="1008295"/>
          </a:xfrm>
          <a:prstGeom prst="rect">
            <a:avLst/>
          </a:prstGeom>
        </p:spPr>
      </p:pic>
    </p:spTree>
    <p:extLst>
      <p:ext uri="{BB962C8B-B14F-4D97-AF65-F5344CB8AC3E}">
        <p14:creationId xmlns:p14="http://schemas.microsoft.com/office/powerpoint/2010/main" val="3092523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16685" y="247181"/>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Guided Grad-CAM</a:t>
              </a:r>
              <a:endParaRPr lang="zh-CN" altLang="en-US" sz="2800" b="1" dirty="0">
                <a:latin typeface="Cambria" panose="02040503050406030204" pitchFamily="18" charset="0"/>
              </a:endParaRPr>
            </a:p>
          </p:txBody>
        </p:sp>
      </p:grpSp>
      <p:pic>
        <p:nvPicPr>
          <p:cNvPr id="7" name="图片 6">
            <a:extLst>
              <a:ext uri="{FF2B5EF4-FFF2-40B4-BE49-F238E27FC236}">
                <a16:creationId xmlns:a16="http://schemas.microsoft.com/office/drawing/2014/main" id="{3C647B60-4559-6668-0CEE-9AF21F555313}"/>
              </a:ext>
            </a:extLst>
          </p:cNvPr>
          <p:cNvPicPr>
            <a:picLocks noChangeAspect="1"/>
          </p:cNvPicPr>
          <p:nvPr/>
        </p:nvPicPr>
        <p:blipFill>
          <a:blip r:embed="rId2"/>
          <a:stretch>
            <a:fillRect/>
          </a:stretch>
        </p:blipFill>
        <p:spPr>
          <a:xfrm>
            <a:off x="251209" y="1195883"/>
            <a:ext cx="11192891" cy="4153717"/>
          </a:xfrm>
          <a:prstGeom prst="rect">
            <a:avLst/>
          </a:prstGeom>
        </p:spPr>
      </p:pic>
      <p:pic>
        <p:nvPicPr>
          <p:cNvPr id="10" name="图片 9">
            <a:extLst>
              <a:ext uri="{FF2B5EF4-FFF2-40B4-BE49-F238E27FC236}">
                <a16:creationId xmlns:a16="http://schemas.microsoft.com/office/drawing/2014/main" id="{A01B027F-B203-4343-A3B5-31B87ACCC95D}"/>
              </a:ext>
            </a:extLst>
          </p:cNvPr>
          <p:cNvPicPr>
            <a:picLocks noChangeAspect="1"/>
          </p:cNvPicPr>
          <p:nvPr/>
        </p:nvPicPr>
        <p:blipFill>
          <a:blip r:embed="rId3"/>
          <a:stretch>
            <a:fillRect/>
          </a:stretch>
        </p:blipFill>
        <p:spPr>
          <a:xfrm>
            <a:off x="203247" y="5550177"/>
            <a:ext cx="11706329" cy="1052802"/>
          </a:xfrm>
          <a:prstGeom prst="rect">
            <a:avLst/>
          </a:prstGeom>
        </p:spPr>
      </p:pic>
      <p:sp>
        <p:nvSpPr>
          <p:cNvPr id="6" name="文本框 5">
            <a:extLst>
              <a:ext uri="{FF2B5EF4-FFF2-40B4-BE49-F238E27FC236}">
                <a16:creationId xmlns:a16="http://schemas.microsoft.com/office/drawing/2014/main" id="{E6C62B69-F0D1-1BF5-609B-6A7B3440633F}"/>
              </a:ext>
            </a:extLst>
          </p:cNvPr>
          <p:cNvSpPr txBox="1"/>
          <p:nvPr/>
        </p:nvSpPr>
        <p:spPr>
          <a:xfrm>
            <a:off x="5968181" y="340099"/>
            <a:ext cx="5309419" cy="584775"/>
          </a:xfrm>
          <a:prstGeom prst="rect">
            <a:avLst/>
          </a:prstGeom>
          <a:noFill/>
        </p:spPr>
        <p:txBody>
          <a:bodyPr wrap="square">
            <a:spAutoFit/>
          </a:bodyPr>
          <a:lstStyle/>
          <a:p>
            <a:r>
              <a:rPr lang="en-US" altLang="zh-CN" sz="1600" dirty="0" err="1"/>
              <a:t>Selvaraju</a:t>
            </a:r>
            <a:r>
              <a:rPr lang="en-US" altLang="zh-CN" sz="1600" dirty="0"/>
              <a:t> et al., Grad-CAM: Visual Explanations from Deep Networks via Gradient-based Localization, ICCV</a:t>
            </a:r>
            <a:endParaRPr lang="zh-CN" altLang="en-US" sz="1600" dirty="0"/>
          </a:p>
        </p:txBody>
      </p:sp>
    </p:spTree>
    <p:extLst>
      <p:ext uri="{BB962C8B-B14F-4D97-AF65-F5344CB8AC3E}">
        <p14:creationId xmlns:p14="http://schemas.microsoft.com/office/powerpoint/2010/main" val="1332194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16685" y="247181"/>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Guided Grad-CAM</a:t>
              </a:r>
              <a:endParaRPr lang="zh-CN" altLang="en-US" sz="2800" b="1" dirty="0">
                <a:latin typeface="Cambria" panose="02040503050406030204" pitchFamily="18" charset="0"/>
              </a:endParaRPr>
            </a:p>
          </p:txBody>
        </p:sp>
      </p:grpSp>
      <p:sp>
        <p:nvSpPr>
          <p:cNvPr id="6" name="文本框 5">
            <a:extLst>
              <a:ext uri="{FF2B5EF4-FFF2-40B4-BE49-F238E27FC236}">
                <a16:creationId xmlns:a16="http://schemas.microsoft.com/office/drawing/2014/main" id="{D461903B-342B-B7B7-D8FC-5E1B06820EC4}"/>
              </a:ext>
            </a:extLst>
          </p:cNvPr>
          <p:cNvSpPr txBox="1"/>
          <p:nvPr/>
        </p:nvSpPr>
        <p:spPr>
          <a:xfrm>
            <a:off x="921854" y="1107421"/>
            <a:ext cx="6097656"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Neuron importance weights:</a:t>
            </a:r>
            <a:endParaRPr lang="zh-CN" altLang="en-US" sz="2000" dirty="0"/>
          </a:p>
        </p:txBody>
      </p:sp>
      <p:pic>
        <p:nvPicPr>
          <p:cNvPr id="9" name="图片 8">
            <a:extLst>
              <a:ext uri="{FF2B5EF4-FFF2-40B4-BE49-F238E27FC236}">
                <a16:creationId xmlns:a16="http://schemas.microsoft.com/office/drawing/2014/main" id="{BDF9EB6C-0886-BF06-5B4B-401CC796DF0F}"/>
              </a:ext>
            </a:extLst>
          </p:cNvPr>
          <p:cNvPicPr>
            <a:picLocks noChangeAspect="1"/>
          </p:cNvPicPr>
          <p:nvPr/>
        </p:nvPicPr>
        <p:blipFill>
          <a:blip r:embed="rId2"/>
          <a:stretch>
            <a:fillRect/>
          </a:stretch>
        </p:blipFill>
        <p:spPr>
          <a:xfrm>
            <a:off x="1297884" y="1903343"/>
            <a:ext cx="4178576" cy="1857145"/>
          </a:xfrm>
          <a:prstGeom prst="rect">
            <a:avLst/>
          </a:prstGeom>
        </p:spPr>
      </p:pic>
      <p:sp>
        <p:nvSpPr>
          <p:cNvPr id="12" name="文本框 11">
            <a:extLst>
              <a:ext uri="{FF2B5EF4-FFF2-40B4-BE49-F238E27FC236}">
                <a16:creationId xmlns:a16="http://schemas.microsoft.com/office/drawing/2014/main" id="{529C0E5B-B447-4004-90E6-3C885D0B8EB9}"/>
              </a:ext>
            </a:extLst>
          </p:cNvPr>
          <p:cNvSpPr txBox="1"/>
          <p:nvPr/>
        </p:nvSpPr>
        <p:spPr>
          <a:xfrm>
            <a:off x="5573367" y="2370251"/>
            <a:ext cx="6097656" cy="923330"/>
          </a:xfrm>
          <a:prstGeom prst="rect">
            <a:avLst/>
          </a:prstGeom>
          <a:noFill/>
        </p:spPr>
        <p:txBody>
          <a:bodyPr wrap="square">
            <a:spAutoFit/>
          </a:bodyPr>
          <a:lstStyle/>
          <a:p>
            <a:r>
              <a:rPr lang="en-US" altLang="zh-CN" dirty="0"/>
              <a:t>represents a partial linearization of the deep network downstream from A, and captures the ‘importance’ of feature map k for a target class c</a:t>
            </a:r>
            <a:endParaRPr lang="zh-CN" altLang="en-US" dirty="0"/>
          </a:p>
        </p:txBody>
      </p:sp>
      <p:pic>
        <p:nvPicPr>
          <p:cNvPr id="14" name="图片 13">
            <a:extLst>
              <a:ext uri="{FF2B5EF4-FFF2-40B4-BE49-F238E27FC236}">
                <a16:creationId xmlns:a16="http://schemas.microsoft.com/office/drawing/2014/main" id="{BCE3EA76-1417-03EB-8CD6-F65FD71F52D1}"/>
              </a:ext>
            </a:extLst>
          </p:cNvPr>
          <p:cNvPicPr>
            <a:picLocks noChangeAspect="1"/>
          </p:cNvPicPr>
          <p:nvPr/>
        </p:nvPicPr>
        <p:blipFill>
          <a:blip r:embed="rId3"/>
          <a:stretch>
            <a:fillRect/>
          </a:stretch>
        </p:blipFill>
        <p:spPr>
          <a:xfrm>
            <a:off x="991634" y="4086726"/>
            <a:ext cx="4791075" cy="1781175"/>
          </a:xfrm>
          <a:prstGeom prst="rect">
            <a:avLst/>
          </a:prstGeom>
        </p:spPr>
      </p:pic>
      <p:sp>
        <p:nvSpPr>
          <p:cNvPr id="16" name="文本框 15">
            <a:extLst>
              <a:ext uri="{FF2B5EF4-FFF2-40B4-BE49-F238E27FC236}">
                <a16:creationId xmlns:a16="http://schemas.microsoft.com/office/drawing/2014/main" id="{F64278F5-D808-8B60-F243-82A71B31A51F}"/>
              </a:ext>
            </a:extLst>
          </p:cNvPr>
          <p:cNvSpPr txBox="1"/>
          <p:nvPr/>
        </p:nvSpPr>
        <p:spPr>
          <a:xfrm>
            <a:off x="5712515" y="4627170"/>
            <a:ext cx="6097656" cy="923330"/>
          </a:xfrm>
          <a:prstGeom prst="rect">
            <a:avLst/>
          </a:prstGeom>
          <a:noFill/>
        </p:spPr>
        <p:txBody>
          <a:bodyPr wrap="square">
            <a:spAutoFit/>
          </a:bodyPr>
          <a:lstStyle/>
          <a:p>
            <a:r>
              <a:rPr lang="en-US" altLang="zh-CN" dirty="0"/>
              <a:t>only interested in the features that have a positive influence on the class of interest, i.e. pixels whose intensity should be increased in order to increase y c</a:t>
            </a:r>
            <a:endParaRPr lang="zh-CN" altLang="en-US" dirty="0"/>
          </a:p>
        </p:txBody>
      </p:sp>
    </p:spTree>
    <p:extLst>
      <p:ext uri="{BB962C8B-B14F-4D97-AF65-F5344CB8AC3E}">
        <p14:creationId xmlns:p14="http://schemas.microsoft.com/office/powerpoint/2010/main" val="2593682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FBFDD0-B772-5B1C-351F-1F334D29E66C}"/>
              </a:ext>
            </a:extLst>
          </p:cNvPr>
          <p:cNvPicPr>
            <a:picLocks noChangeAspect="1"/>
          </p:cNvPicPr>
          <p:nvPr/>
        </p:nvPicPr>
        <p:blipFill>
          <a:blip r:embed="rId2"/>
          <a:stretch>
            <a:fillRect/>
          </a:stretch>
        </p:blipFill>
        <p:spPr>
          <a:xfrm>
            <a:off x="0" y="304030"/>
            <a:ext cx="12192000" cy="6249939"/>
          </a:xfrm>
          <a:prstGeom prst="rect">
            <a:avLst/>
          </a:prstGeom>
        </p:spPr>
      </p:pic>
    </p:spTree>
    <p:extLst>
      <p:ext uri="{BB962C8B-B14F-4D97-AF65-F5344CB8AC3E}">
        <p14:creationId xmlns:p14="http://schemas.microsoft.com/office/powerpoint/2010/main" val="2507046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46502" y="330627"/>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10220987" cy="523220"/>
            </a:xfrm>
            <a:prstGeom prst="rect">
              <a:avLst/>
            </a:prstGeom>
            <a:noFill/>
          </p:spPr>
          <p:txBody>
            <a:bodyPr wrap="square" rtlCol="0">
              <a:spAutoFit/>
            </a:bodyPr>
            <a:lstStyle/>
            <a:p>
              <a:r>
                <a:rPr lang="it-IT" altLang="zh-CN" sz="2800" b="1" dirty="0">
                  <a:latin typeface="Cambria" panose="02040503050406030204" pitchFamily="18" charset="0"/>
                  <a:ea typeface="Cambria" panose="02040503050406030204" pitchFamily="18" charset="0"/>
                </a:rPr>
                <a:t>LIME (</a:t>
              </a:r>
              <a:r>
                <a:rPr lang="en-US" altLang="zh-CN" sz="2800" b="1" dirty="0"/>
                <a:t>Local Interpretable Model-agnostic Explanations</a:t>
              </a:r>
              <a:r>
                <a:rPr lang="it-IT" altLang="zh-CN" sz="2800" b="1" dirty="0">
                  <a:latin typeface="Cambria" panose="02040503050406030204" pitchFamily="18" charset="0"/>
                  <a:ea typeface="Cambria" panose="02040503050406030204" pitchFamily="18" charset="0"/>
                </a:rPr>
                <a:t>)</a:t>
              </a:r>
              <a:endParaRPr lang="fr-FR" altLang="zh-CN" sz="2800" b="1" dirty="0">
                <a:latin typeface="Cambria" panose="02040503050406030204" pitchFamily="18" charset="0"/>
                <a:ea typeface="Cambria" panose="02040503050406030204" pitchFamily="18" charset="0"/>
              </a:endParaRPr>
            </a:p>
          </p:txBody>
        </p:sp>
      </p:grpSp>
      <p:sp>
        <p:nvSpPr>
          <p:cNvPr id="6" name="文本框 5">
            <a:extLst>
              <a:ext uri="{FF2B5EF4-FFF2-40B4-BE49-F238E27FC236}">
                <a16:creationId xmlns:a16="http://schemas.microsoft.com/office/drawing/2014/main" id="{8045170E-E92F-CD4C-D394-52AEB33DD399}"/>
              </a:ext>
            </a:extLst>
          </p:cNvPr>
          <p:cNvSpPr txBox="1"/>
          <p:nvPr/>
        </p:nvSpPr>
        <p:spPr>
          <a:xfrm>
            <a:off x="863843" y="1307184"/>
            <a:ext cx="10375385" cy="707886"/>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LIME, an algorithm that can explain the predictions of any classifier or regressor in a faithful way, by approximating it locally with an interpretable model. </a:t>
            </a:r>
            <a:endParaRPr lang="zh-CN" altLang="en-US" sz="2000" dirty="0"/>
          </a:p>
        </p:txBody>
      </p:sp>
      <p:pic>
        <p:nvPicPr>
          <p:cNvPr id="14" name="图片 13">
            <a:extLst>
              <a:ext uri="{FF2B5EF4-FFF2-40B4-BE49-F238E27FC236}">
                <a16:creationId xmlns:a16="http://schemas.microsoft.com/office/drawing/2014/main" id="{CEE3D572-0833-34AC-8A2C-553AFF83089F}"/>
              </a:ext>
            </a:extLst>
          </p:cNvPr>
          <p:cNvPicPr>
            <a:picLocks noChangeAspect="1"/>
          </p:cNvPicPr>
          <p:nvPr/>
        </p:nvPicPr>
        <p:blipFill>
          <a:blip r:embed="rId2"/>
          <a:stretch>
            <a:fillRect/>
          </a:stretch>
        </p:blipFill>
        <p:spPr>
          <a:xfrm>
            <a:off x="625390" y="2315866"/>
            <a:ext cx="10772775" cy="2600325"/>
          </a:xfrm>
          <a:prstGeom prst="rect">
            <a:avLst/>
          </a:prstGeom>
        </p:spPr>
      </p:pic>
      <p:sp>
        <p:nvSpPr>
          <p:cNvPr id="17" name="文本框 16">
            <a:extLst>
              <a:ext uri="{FF2B5EF4-FFF2-40B4-BE49-F238E27FC236}">
                <a16:creationId xmlns:a16="http://schemas.microsoft.com/office/drawing/2014/main" id="{6B11CA5D-259A-C9E1-A3A4-7F05409B6246}"/>
              </a:ext>
            </a:extLst>
          </p:cNvPr>
          <p:cNvSpPr txBox="1"/>
          <p:nvPr/>
        </p:nvSpPr>
        <p:spPr>
          <a:xfrm>
            <a:off x="1915765" y="5119928"/>
            <a:ext cx="1880981" cy="400110"/>
          </a:xfrm>
          <a:prstGeom prst="rect">
            <a:avLst/>
          </a:prstGeom>
          <a:noFill/>
          <a:ln>
            <a:solidFill>
              <a:schemeClr val="accent1"/>
            </a:solidFill>
          </a:ln>
        </p:spPr>
        <p:txBody>
          <a:bodyPr wrap="square">
            <a:spAutoFit/>
          </a:bodyPr>
          <a:lstStyle/>
          <a:p>
            <a:pPr algn="ctr"/>
            <a:r>
              <a:rPr lang="en-US" altLang="zh-CN" sz="2000" dirty="0">
                <a:solidFill>
                  <a:srgbClr val="FF0000"/>
                </a:solidFill>
              </a:rPr>
              <a:t>Interpretable</a:t>
            </a:r>
            <a:endParaRPr lang="zh-CN" altLang="en-US" sz="2000" dirty="0">
              <a:solidFill>
                <a:srgbClr val="FF0000"/>
              </a:solidFill>
            </a:endParaRPr>
          </a:p>
        </p:txBody>
      </p:sp>
      <p:sp>
        <p:nvSpPr>
          <p:cNvPr id="19" name="文本框 18">
            <a:extLst>
              <a:ext uri="{FF2B5EF4-FFF2-40B4-BE49-F238E27FC236}">
                <a16:creationId xmlns:a16="http://schemas.microsoft.com/office/drawing/2014/main" id="{300F2692-E34E-A64A-B8A1-8ED413B6A930}"/>
              </a:ext>
            </a:extLst>
          </p:cNvPr>
          <p:cNvSpPr txBox="1"/>
          <p:nvPr/>
        </p:nvSpPr>
        <p:spPr>
          <a:xfrm>
            <a:off x="4589391" y="5150706"/>
            <a:ext cx="1821346" cy="400110"/>
          </a:xfrm>
          <a:prstGeom prst="rect">
            <a:avLst/>
          </a:prstGeom>
          <a:noFill/>
          <a:ln>
            <a:solidFill>
              <a:schemeClr val="accent1"/>
            </a:solidFill>
          </a:ln>
        </p:spPr>
        <p:txBody>
          <a:bodyPr wrap="square">
            <a:spAutoFit/>
          </a:bodyPr>
          <a:lstStyle/>
          <a:p>
            <a:pPr algn="ctr"/>
            <a:r>
              <a:rPr lang="en-US" altLang="zh-CN" sz="2000" dirty="0">
                <a:solidFill>
                  <a:srgbClr val="FF0000"/>
                </a:solidFill>
              </a:rPr>
              <a:t>Local fidelity</a:t>
            </a:r>
            <a:endParaRPr lang="zh-CN" altLang="en-US" sz="2000" dirty="0">
              <a:solidFill>
                <a:srgbClr val="FF0000"/>
              </a:solidFill>
            </a:endParaRPr>
          </a:p>
        </p:txBody>
      </p:sp>
      <p:sp>
        <p:nvSpPr>
          <p:cNvPr id="21" name="文本框 20">
            <a:extLst>
              <a:ext uri="{FF2B5EF4-FFF2-40B4-BE49-F238E27FC236}">
                <a16:creationId xmlns:a16="http://schemas.microsoft.com/office/drawing/2014/main" id="{35238668-E3B5-4793-6559-2C6451E1F2A8}"/>
              </a:ext>
            </a:extLst>
          </p:cNvPr>
          <p:cNvSpPr txBox="1"/>
          <p:nvPr/>
        </p:nvSpPr>
        <p:spPr>
          <a:xfrm>
            <a:off x="7054295" y="5135317"/>
            <a:ext cx="1990311" cy="400110"/>
          </a:xfrm>
          <a:prstGeom prst="rect">
            <a:avLst/>
          </a:prstGeom>
          <a:noFill/>
          <a:ln>
            <a:solidFill>
              <a:schemeClr val="accent1"/>
            </a:solidFill>
          </a:ln>
        </p:spPr>
        <p:txBody>
          <a:bodyPr wrap="square">
            <a:spAutoFit/>
          </a:bodyPr>
          <a:lstStyle/>
          <a:p>
            <a:pPr algn="ctr"/>
            <a:r>
              <a:rPr lang="en-US" altLang="zh-CN" sz="2000" dirty="0">
                <a:solidFill>
                  <a:srgbClr val="FF0000"/>
                </a:solidFill>
              </a:rPr>
              <a:t>Model-agnostic</a:t>
            </a:r>
            <a:endParaRPr lang="zh-CN" altLang="en-US" sz="2000" dirty="0">
              <a:solidFill>
                <a:srgbClr val="FF0000"/>
              </a:solidFill>
            </a:endParaRPr>
          </a:p>
        </p:txBody>
      </p:sp>
      <p:sp>
        <p:nvSpPr>
          <p:cNvPr id="7" name="文本框 6">
            <a:extLst>
              <a:ext uri="{FF2B5EF4-FFF2-40B4-BE49-F238E27FC236}">
                <a16:creationId xmlns:a16="http://schemas.microsoft.com/office/drawing/2014/main" id="{D3DA050A-A81B-747A-62C4-E142DBFDB20C}"/>
              </a:ext>
            </a:extLst>
          </p:cNvPr>
          <p:cNvSpPr txBox="1"/>
          <p:nvPr/>
        </p:nvSpPr>
        <p:spPr>
          <a:xfrm>
            <a:off x="2625427" y="6168341"/>
            <a:ext cx="6096000" cy="369332"/>
          </a:xfrm>
          <a:prstGeom prst="rect">
            <a:avLst/>
          </a:prstGeom>
          <a:noFill/>
        </p:spPr>
        <p:txBody>
          <a:bodyPr wrap="square">
            <a:spAutoFit/>
          </a:bodyPr>
          <a:lstStyle/>
          <a:p>
            <a:pPr algn="ctr"/>
            <a:r>
              <a:rPr lang="en-US" altLang="zh-CN" dirty="0"/>
              <a:t>Ribeiro et al., “Why Should I Trust You?”, </a:t>
            </a:r>
            <a:r>
              <a:rPr lang="en-US" altLang="zh-CN" dirty="0" err="1"/>
              <a:t>arXiv</a:t>
            </a:r>
            <a:r>
              <a:rPr lang="en-US" altLang="zh-CN" dirty="0"/>
              <a:t> 2016</a:t>
            </a:r>
            <a:endParaRPr lang="zh-CN" altLang="en-US" dirty="0"/>
          </a:p>
        </p:txBody>
      </p:sp>
    </p:spTree>
    <p:extLst>
      <p:ext uri="{BB962C8B-B14F-4D97-AF65-F5344CB8AC3E}">
        <p14:creationId xmlns:p14="http://schemas.microsoft.com/office/powerpoint/2010/main" val="1420254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46502" y="330627"/>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10220987" cy="523220"/>
            </a:xfrm>
            <a:prstGeom prst="rect">
              <a:avLst/>
            </a:prstGeom>
            <a:noFill/>
          </p:spPr>
          <p:txBody>
            <a:bodyPr wrap="square" rtlCol="0">
              <a:spAutoFit/>
            </a:bodyPr>
            <a:lstStyle/>
            <a:p>
              <a:r>
                <a:rPr lang="it-IT" altLang="zh-CN" sz="2800" b="1" dirty="0">
                  <a:latin typeface="Cambria" panose="02040503050406030204" pitchFamily="18" charset="0"/>
                  <a:ea typeface="Cambria" panose="02040503050406030204" pitchFamily="18" charset="0"/>
                </a:rPr>
                <a:t>LIME</a:t>
              </a:r>
              <a:endParaRPr lang="fr-FR" altLang="zh-CN" sz="2800" b="1" dirty="0">
                <a:latin typeface="Cambria" panose="02040503050406030204" pitchFamily="18" charset="0"/>
                <a:ea typeface="Cambria" panose="02040503050406030204" pitchFamily="18" charset="0"/>
              </a:endParaRPr>
            </a:p>
          </p:txBody>
        </p:sp>
      </p:grpSp>
      <p:sp>
        <p:nvSpPr>
          <p:cNvPr id="6" name="文本框 5">
            <a:extLst>
              <a:ext uri="{FF2B5EF4-FFF2-40B4-BE49-F238E27FC236}">
                <a16:creationId xmlns:a16="http://schemas.microsoft.com/office/drawing/2014/main" id="{8045170E-E92F-CD4C-D394-52AEB33DD399}"/>
              </a:ext>
            </a:extLst>
          </p:cNvPr>
          <p:cNvSpPr txBox="1"/>
          <p:nvPr/>
        </p:nvSpPr>
        <p:spPr>
          <a:xfrm>
            <a:off x="863842" y="1161936"/>
            <a:ext cx="10375385" cy="707886"/>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Interpretable explanations need to use a representation that is understandable to humans, regardless of the actual features used by the model. </a:t>
            </a:r>
            <a:endParaRPr lang="zh-CN" altLang="en-US" sz="2000" dirty="0"/>
          </a:p>
        </p:txBody>
      </p:sp>
      <p:sp>
        <p:nvSpPr>
          <p:cNvPr id="10" name="文本框 9">
            <a:extLst>
              <a:ext uri="{FF2B5EF4-FFF2-40B4-BE49-F238E27FC236}">
                <a16:creationId xmlns:a16="http://schemas.microsoft.com/office/drawing/2014/main" id="{5702EF83-9044-CF7B-A806-D08A0AEAA716}"/>
              </a:ext>
            </a:extLst>
          </p:cNvPr>
          <p:cNvSpPr txBox="1"/>
          <p:nvPr/>
        </p:nvSpPr>
        <p:spPr>
          <a:xfrm>
            <a:off x="863841" y="1957375"/>
            <a:ext cx="10375385" cy="707886"/>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Define an explanation as a model g ∈ G, where G is a class of potentially interpretable models, such as linear models, decision trees, or falling rule lists. </a:t>
            </a:r>
            <a:endParaRPr lang="zh-CN" altLang="en-US" sz="2000" dirty="0"/>
          </a:p>
        </p:txBody>
      </p:sp>
      <p:pic>
        <p:nvPicPr>
          <p:cNvPr id="7" name="图片 6">
            <a:extLst>
              <a:ext uri="{FF2B5EF4-FFF2-40B4-BE49-F238E27FC236}">
                <a16:creationId xmlns:a16="http://schemas.microsoft.com/office/drawing/2014/main" id="{46934168-F9A1-1ECB-9EF2-57309FB9142B}"/>
              </a:ext>
            </a:extLst>
          </p:cNvPr>
          <p:cNvPicPr>
            <a:picLocks noChangeAspect="1"/>
          </p:cNvPicPr>
          <p:nvPr/>
        </p:nvPicPr>
        <p:blipFill>
          <a:blip r:embed="rId2"/>
          <a:stretch>
            <a:fillRect/>
          </a:stretch>
        </p:blipFill>
        <p:spPr>
          <a:xfrm>
            <a:off x="3726312" y="3018965"/>
            <a:ext cx="4572000" cy="847725"/>
          </a:xfrm>
          <a:prstGeom prst="rect">
            <a:avLst/>
          </a:prstGeom>
        </p:spPr>
      </p:pic>
      <p:sp>
        <p:nvSpPr>
          <p:cNvPr id="9" name="文本框 8">
            <a:extLst>
              <a:ext uri="{FF2B5EF4-FFF2-40B4-BE49-F238E27FC236}">
                <a16:creationId xmlns:a16="http://schemas.microsoft.com/office/drawing/2014/main" id="{5FD06202-150F-49F8-4A4B-7B3F97FA2756}"/>
              </a:ext>
            </a:extLst>
          </p:cNvPr>
          <p:cNvSpPr txBox="1"/>
          <p:nvPr/>
        </p:nvSpPr>
        <p:spPr>
          <a:xfrm>
            <a:off x="746502" y="3256346"/>
            <a:ext cx="2862470" cy="923330"/>
          </a:xfrm>
          <a:prstGeom prst="rect">
            <a:avLst/>
          </a:prstGeom>
          <a:noFill/>
        </p:spPr>
        <p:txBody>
          <a:bodyPr wrap="square">
            <a:spAutoFit/>
          </a:bodyPr>
          <a:lstStyle/>
          <a:p>
            <a:r>
              <a:rPr lang="en-US" altLang="zh-CN" dirty="0"/>
              <a:t>acts over absence/presence of the interpretable components</a:t>
            </a:r>
            <a:endParaRPr lang="zh-CN" altLang="en-US" dirty="0"/>
          </a:p>
        </p:txBody>
      </p:sp>
      <p:pic>
        <p:nvPicPr>
          <p:cNvPr id="12" name="图片 11">
            <a:extLst>
              <a:ext uri="{FF2B5EF4-FFF2-40B4-BE49-F238E27FC236}">
                <a16:creationId xmlns:a16="http://schemas.microsoft.com/office/drawing/2014/main" id="{F16E5F7E-A572-AC1E-B732-424C600EB7B1}"/>
              </a:ext>
            </a:extLst>
          </p:cNvPr>
          <p:cNvPicPr>
            <a:picLocks noChangeAspect="1"/>
          </p:cNvPicPr>
          <p:nvPr/>
        </p:nvPicPr>
        <p:blipFill>
          <a:blip r:embed="rId3"/>
          <a:stretch>
            <a:fillRect/>
          </a:stretch>
        </p:blipFill>
        <p:spPr>
          <a:xfrm>
            <a:off x="863842" y="2770571"/>
            <a:ext cx="1485900" cy="485775"/>
          </a:xfrm>
          <a:prstGeom prst="rect">
            <a:avLst/>
          </a:prstGeom>
        </p:spPr>
      </p:pic>
      <p:sp>
        <p:nvSpPr>
          <p:cNvPr id="18" name="文本框 17">
            <a:extLst>
              <a:ext uri="{FF2B5EF4-FFF2-40B4-BE49-F238E27FC236}">
                <a16:creationId xmlns:a16="http://schemas.microsoft.com/office/drawing/2014/main" id="{72AE1AFF-D1E8-E43F-44B1-B0CC4092E05C}"/>
              </a:ext>
            </a:extLst>
          </p:cNvPr>
          <p:cNvSpPr txBox="1"/>
          <p:nvPr/>
        </p:nvSpPr>
        <p:spPr>
          <a:xfrm>
            <a:off x="8583027" y="3557441"/>
            <a:ext cx="2950265" cy="923330"/>
          </a:xfrm>
          <a:prstGeom prst="rect">
            <a:avLst/>
          </a:prstGeom>
          <a:noFill/>
        </p:spPr>
        <p:txBody>
          <a:bodyPr wrap="square">
            <a:spAutoFit/>
          </a:bodyPr>
          <a:lstStyle/>
          <a:p>
            <a:r>
              <a:rPr lang="en-US" altLang="zh-CN" dirty="0"/>
              <a:t>πx(z) as a proximity measure between an instance z to x</a:t>
            </a:r>
            <a:endParaRPr lang="zh-CN" altLang="en-US" dirty="0"/>
          </a:p>
        </p:txBody>
      </p:sp>
      <p:sp>
        <p:nvSpPr>
          <p:cNvPr id="22" name="文本框 21">
            <a:extLst>
              <a:ext uri="{FF2B5EF4-FFF2-40B4-BE49-F238E27FC236}">
                <a16:creationId xmlns:a16="http://schemas.microsoft.com/office/drawing/2014/main" id="{8BEB8650-9FE8-9582-F01E-83DC99E70CED}"/>
              </a:ext>
            </a:extLst>
          </p:cNvPr>
          <p:cNvSpPr txBox="1"/>
          <p:nvPr/>
        </p:nvSpPr>
        <p:spPr>
          <a:xfrm>
            <a:off x="8583027" y="2829632"/>
            <a:ext cx="2862471" cy="646331"/>
          </a:xfrm>
          <a:prstGeom prst="rect">
            <a:avLst/>
          </a:prstGeom>
          <a:noFill/>
        </p:spPr>
        <p:txBody>
          <a:bodyPr wrap="square">
            <a:spAutoFit/>
          </a:bodyPr>
          <a:lstStyle/>
          <a:p>
            <a:r>
              <a:rPr lang="en-US" altLang="zh-CN" dirty="0"/>
              <a:t>Ω(g) be a measure of complexity</a:t>
            </a:r>
            <a:endParaRPr lang="zh-CN" altLang="en-US" dirty="0"/>
          </a:p>
        </p:txBody>
      </p:sp>
      <p:pic>
        <p:nvPicPr>
          <p:cNvPr id="24" name="图片 23">
            <a:extLst>
              <a:ext uri="{FF2B5EF4-FFF2-40B4-BE49-F238E27FC236}">
                <a16:creationId xmlns:a16="http://schemas.microsoft.com/office/drawing/2014/main" id="{8BDC9FAF-4EAA-FCE5-7281-D53CBE2A4068}"/>
              </a:ext>
            </a:extLst>
          </p:cNvPr>
          <p:cNvPicPr>
            <a:picLocks noChangeAspect="1"/>
          </p:cNvPicPr>
          <p:nvPr/>
        </p:nvPicPr>
        <p:blipFill>
          <a:blip r:embed="rId4"/>
          <a:stretch>
            <a:fillRect/>
          </a:stretch>
        </p:blipFill>
        <p:spPr>
          <a:xfrm>
            <a:off x="1361603" y="4460027"/>
            <a:ext cx="3540582" cy="2197417"/>
          </a:xfrm>
          <a:prstGeom prst="rect">
            <a:avLst/>
          </a:prstGeom>
        </p:spPr>
      </p:pic>
      <p:sp>
        <p:nvSpPr>
          <p:cNvPr id="26" name="文本框 25">
            <a:extLst>
              <a:ext uri="{FF2B5EF4-FFF2-40B4-BE49-F238E27FC236}">
                <a16:creationId xmlns:a16="http://schemas.microsoft.com/office/drawing/2014/main" id="{A243861A-A735-802A-81BD-E7C1DD391FA0}"/>
              </a:ext>
            </a:extLst>
          </p:cNvPr>
          <p:cNvSpPr txBox="1"/>
          <p:nvPr/>
        </p:nvSpPr>
        <p:spPr>
          <a:xfrm>
            <a:off x="4958558" y="4820071"/>
            <a:ext cx="6097656" cy="1477328"/>
          </a:xfrm>
          <a:prstGeom prst="rect">
            <a:avLst/>
          </a:prstGeom>
          <a:noFill/>
        </p:spPr>
        <p:txBody>
          <a:bodyPr wrap="square">
            <a:spAutoFit/>
          </a:bodyPr>
          <a:lstStyle/>
          <a:p>
            <a:r>
              <a:rPr lang="en-US" altLang="zh-CN" dirty="0"/>
              <a:t>The bold red cross is the instance being explained. LIME samples instances, gets predictions using f, and weighs them by the proximity to the instance being explained (represented here by size). The dashed line is the learned explanation that is locally (but not globally) faithful.</a:t>
            </a:r>
            <a:endParaRPr lang="zh-CN" altLang="en-US" dirty="0"/>
          </a:p>
        </p:txBody>
      </p:sp>
    </p:spTree>
    <p:extLst>
      <p:ext uri="{BB962C8B-B14F-4D97-AF65-F5344CB8AC3E}">
        <p14:creationId xmlns:p14="http://schemas.microsoft.com/office/powerpoint/2010/main" val="741489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46502" y="330627"/>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10220987" cy="523220"/>
            </a:xfrm>
            <a:prstGeom prst="rect">
              <a:avLst/>
            </a:prstGeom>
            <a:noFill/>
          </p:spPr>
          <p:txBody>
            <a:bodyPr wrap="square" rtlCol="0">
              <a:spAutoFit/>
            </a:bodyPr>
            <a:lstStyle/>
            <a:p>
              <a:r>
                <a:rPr lang="it-IT" altLang="zh-CN" sz="2800" b="1" dirty="0">
                  <a:latin typeface="Cambria" panose="02040503050406030204" pitchFamily="18" charset="0"/>
                  <a:ea typeface="Cambria" panose="02040503050406030204" pitchFamily="18" charset="0"/>
                </a:rPr>
                <a:t>LIME</a:t>
              </a:r>
              <a:endParaRPr lang="fr-FR" altLang="zh-CN" sz="2800" b="1" dirty="0">
                <a:latin typeface="Cambria" panose="02040503050406030204" pitchFamily="18" charset="0"/>
                <a:ea typeface="Cambria" panose="02040503050406030204" pitchFamily="18" charset="0"/>
              </a:endParaRPr>
            </a:p>
          </p:txBody>
        </p:sp>
      </p:grpSp>
      <p:pic>
        <p:nvPicPr>
          <p:cNvPr id="8" name="图片 7">
            <a:extLst>
              <a:ext uri="{FF2B5EF4-FFF2-40B4-BE49-F238E27FC236}">
                <a16:creationId xmlns:a16="http://schemas.microsoft.com/office/drawing/2014/main" id="{A08075D4-259E-6D30-ECF0-288EE18B05B5}"/>
              </a:ext>
            </a:extLst>
          </p:cNvPr>
          <p:cNvPicPr>
            <a:picLocks noChangeAspect="1"/>
          </p:cNvPicPr>
          <p:nvPr/>
        </p:nvPicPr>
        <p:blipFill>
          <a:blip r:embed="rId2"/>
          <a:stretch>
            <a:fillRect/>
          </a:stretch>
        </p:blipFill>
        <p:spPr>
          <a:xfrm>
            <a:off x="746502" y="2848347"/>
            <a:ext cx="10296656" cy="3391196"/>
          </a:xfrm>
          <a:prstGeom prst="rect">
            <a:avLst/>
          </a:prstGeom>
        </p:spPr>
      </p:pic>
      <p:sp>
        <p:nvSpPr>
          <p:cNvPr id="6" name="文本框 5">
            <a:extLst>
              <a:ext uri="{FF2B5EF4-FFF2-40B4-BE49-F238E27FC236}">
                <a16:creationId xmlns:a16="http://schemas.microsoft.com/office/drawing/2014/main" id="{55EEE977-D68F-7985-2F0A-3BA1AA0779D9}"/>
              </a:ext>
            </a:extLst>
          </p:cNvPr>
          <p:cNvSpPr txBox="1"/>
          <p:nvPr/>
        </p:nvSpPr>
        <p:spPr>
          <a:xfrm>
            <a:off x="2397401" y="6239543"/>
            <a:ext cx="7397198" cy="369332"/>
          </a:xfrm>
          <a:prstGeom prst="rect">
            <a:avLst/>
          </a:prstGeom>
          <a:noFill/>
        </p:spPr>
        <p:txBody>
          <a:bodyPr wrap="square">
            <a:spAutoFit/>
          </a:bodyPr>
          <a:lstStyle/>
          <a:p>
            <a:r>
              <a:rPr lang="en-US" altLang="zh-CN" dirty="0"/>
              <a:t>highlight the super-pixels with positive weight towards a specific class</a:t>
            </a:r>
            <a:endParaRPr lang="zh-CN" altLang="en-US" dirty="0"/>
          </a:p>
        </p:txBody>
      </p:sp>
      <p:pic>
        <p:nvPicPr>
          <p:cNvPr id="7" name="图片 6">
            <a:extLst>
              <a:ext uri="{FF2B5EF4-FFF2-40B4-BE49-F238E27FC236}">
                <a16:creationId xmlns:a16="http://schemas.microsoft.com/office/drawing/2014/main" id="{068EFCBC-C0BB-1E6D-948F-9011101E3FEA}"/>
              </a:ext>
            </a:extLst>
          </p:cNvPr>
          <p:cNvPicPr>
            <a:picLocks noChangeAspect="1"/>
          </p:cNvPicPr>
          <p:nvPr/>
        </p:nvPicPr>
        <p:blipFill>
          <a:blip r:embed="rId3"/>
          <a:stretch>
            <a:fillRect/>
          </a:stretch>
        </p:blipFill>
        <p:spPr>
          <a:xfrm>
            <a:off x="3349658" y="246772"/>
            <a:ext cx="5090344" cy="2601575"/>
          </a:xfrm>
          <a:prstGeom prst="rect">
            <a:avLst/>
          </a:prstGeom>
        </p:spPr>
      </p:pic>
    </p:spTree>
    <p:extLst>
      <p:ext uri="{BB962C8B-B14F-4D97-AF65-F5344CB8AC3E}">
        <p14:creationId xmlns:p14="http://schemas.microsoft.com/office/powerpoint/2010/main" val="2725035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46502" y="330627"/>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10220987" cy="523220"/>
            </a:xfrm>
            <a:prstGeom prst="rect">
              <a:avLst/>
            </a:prstGeom>
            <a:noFill/>
          </p:spPr>
          <p:txBody>
            <a:bodyPr wrap="square" rtlCol="0">
              <a:spAutoFit/>
            </a:bodyPr>
            <a:lstStyle/>
            <a:p>
              <a:r>
                <a:rPr lang="it-IT" altLang="zh-CN" sz="2800" b="1" dirty="0">
                  <a:latin typeface="Cambria" panose="02040503050406030204" pitchFamily="18" charset="0"/>
                  <a:ea typeface="Cambria" panose="02040503050406030204" pitchFamily="18" charset="0"/>
                </a:rPr>
                <a:t>LIME</a:t>
              </a:r>
              <a:endParaRPr lang="fr-FR" altLang="zh-CN" sz="2800" b="1" dirty="0">
                <a:latin typeface="Cambria" panose="02040503050406030204" pitchFamily="18" charset="0"/>
                <a:ea typeface="Cambria" panose="02040503050406030204" pitchFamily="18" charset="0"/>
              </a:endParaRPr>
            </a:p>
          </p:txBody>
        </p:sp>
      </p:grpSp>
      <p:sp>
        <p:nvSpPr>
          <p:cNvPr id="2" name="文本框 1">
            <a:extLst>
              <a:ext uri="{FF2B5EF4-FFF2-40B4-BE49-F238E27FC236}">
                <a16:creationId xmlns:a16="http://schemas.microsoft.com/office/drawing/2014/main" id="{7F8404B2-947A-64D1-7EC0-78F34496425E}"/>
              </a:ext>
            </a:extLst>
          </p:cNvPr>
          <p:cNvSpPr txBox="1"/>
          <p:nvPr/>
        </p:nvSpPr>
        <p:spPr>
          <a:xfrm>
            <a:off x="863845" y="1289514"/>
            <a:ext cx="10375385" cy="707886"/>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SP-LIME, a method that selects a set of representative instances with explanations to address the “trusting the model” problem, via submodular optimization. </a:t>
            </a:r>
            <a:endParaRPr lang="zh-CN" altLang="en-US" sz="2000" dirty="0"/>
          </a:p>
        </p:txBody>
      </p:sp>
      <p:sp>
        <p:nvSpPr>
          <p:cNvPr id="9" name="文本框 8">
            <a:extLst>
              <a:ext uri="{FF2B5EF4-FFF2-40B4-BE49-F238E27FC236}">
                <a16:creationId xmlns:a16="http://schemas.microsoft.com/office/drawing/2014/main" id="{BB3C81DF-F31E-460C-8EED-AADF1AA03C67}"/>
              </a:ext>
            </a:extLst>
          </p:cNvPr>
          <p:cNvSpPr txBox="1"/>
          <p:nvPr/>
        </p:nvSpPr>
        <p:spPr>
          <a:xfrm>
            <a:off x="1200150" y="5747391"/>
            <a:ext cx="8251964" cy="369332"/>
          </a:xfrm>
          <a:prstGeom prst="rect">
            <a:avLst/>
          </a:prstGeom>
          <a:noFill/>
        </p:spPr>
        <p:txBody>
          <a:bodyPr wrap="square">
            <a:spAutoFit/>
          </a:bodyPr>
          <a:lstStyle/>
          <a:p>
            <a:r>
              <a:rPr lang="en-US" altLang="zh-CN" dirty="0"/>
              <a:t>The features that explain many different instances have higher importance scores. </a:t>
            </a:r>
            <a:endParaRPr lang="zh-CN" altLang="en-US" dirty="0"/>
          </a:p>
        </p:txBody>
      </p:sp>
      <p:pic>
        <p:nvPicPr>
          <p:cNvPr id="11" name="图片 10">
            <a:extLst>
              <a:ext uri="{FF2B5EF4-FFF2-40B4-BE49-F238E27FC236}">
                <a16:creationId xmlns:a16="http://schemas.microsoft.com/office/drawing/2014/main" id="{0096E81E-ADA9-E230-8C90-356665717E08}"/>
              </a:ext>
            </a:extLst>
          </p:cNvPr>
          <p:cNvPicPr>
            <a:picLocks noChangeAspect="1"/>
          </p:cNvPicPr>
          <p:nvPr/>
        </p:nvPicPr>
        <p:blipFill>
          <a:blip r:embed="rId2"/>
          <a:stretch>
            <a:fillRect/>
          </a:stretch>
        </p:blipFill>
        <p:spPr>
          <a:xfrm>
            <a:off x="671757" y="2357204"/>
            <a:ext cx="4883787" cy="3030383"/>
          </a:xfrm>
          <a:prstGeom prst="rect">
            <a:avLst/>
          </a:prstGeom>
        </p:spPr>
      </p:pic>
      <p:pic>
        <p:nvPicPr>
          <p:cNvPr id="13" name="图片 12">
            <a:extLst>
              <a:ext uri="{FF2B5EF4-FFF2-40B4-BE49-F238E27FC236}">
                <a16:creationId xmlns:a16="http://schemas.microsoft.com/office/drawing/2014/main" id="{8BAE4D2F-4474-5FB1-6887-5BAD297D6C70}"/>
              </a:ext>
            </a:extLst>
          </p:cNvPr>
          <p:cNvPicPr>
            <a:picLocks noChangeAspect="1"/>
          </p:cNvPicPr>
          <p:nvPr/>
        </p:nvPicPr>
        <p:blipFill>
          <a:blip r:embed="rId3"/>
          <a:stretch>
            <a:fillRect/>
          </a:stretch>
        </p:blipFill>
        <p:spPr>
          <a:xfrm>
            <a:off x="5747632" y="2253118"/>
            <a:ext cx="5337615" cy="3238553"/>
          </a:xfrm>
          <a:prstGeom prst="rect">
            <a:avLst/>
          </a:prstGeom>
        </p:spPr>
      </p:pic>
    </p:spTree>
    <p:extLst>
      <p:ext uri="{BB962C8B-B14F-4D97-AF65-F5344CB8AC3E}">
        <p14:creationId xmlns:p14="http://schemas.microsoft.com/office/powerpoint/2010/main" val="3486338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26017" y="376390"/>
            <a:ext cx="5187158"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8" y="87050"/>
              <a:ext cx="2739995"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ExpO</a:t>
              </a:r>
            </a:p>
          </p:txBody>
        </p:sp>
      </p:grpSp>
      <p:sp>
        <p:nvSpPr>
          <p:cNvPr id="6" name="文本框 5">
            <a:extLst>
              <a:ext uri="{FF2B5EF4-FFF2-40B4-BE49-F238E27FC236}">
                <a16:creationId xmlns:a16="http://schemas.microsoft.com/office/drawing/2014/main" id="{724F7F61-9812-C25E-D004-B09DA7EABA76}"/>
              </a:ext>
            </a:extLst>
          </p:cNvPr>
          <p:cNvSpPr txBox="1"/>
          <p:nvPr/>
        </p:nvSpPr>
        <p:spPr>
          <a:xfrm>
            <a:off x="880398" y="1298858"/>
            <a:ext cx="10519785" cy="132343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Define </a:t>
            </a:r>
            <a:r>
              <a:rPr lang="en-US" altLang="zh-CN" sz="2000" dirty="0" err="1"/>
              <a:t>regularizers</a:t>
            </a:r>
            <a:r>
              <a:rPr lang="en-US" altLang="zh-CN" sz="2000" dirty="0"/>
              <a:t> that can be added to the loss function and used to train an arbitrary model. </a:t>
            </a:r>
          </a:p>
          <a:p>
            <a:pPr marL="342900" indent="-342900">
              <a:buFont typeface="Wingdings" panose="05000000000000000000" pitchFamily="2" charset="2"/>
              <a:buChar char="l"/>
            </a:pPr>
            <a:r>
              <a:rPr lang="en-US" altLang="zh-CN" sz="2000" dirty="0"/>
              <a:t>To control for explanation quality without making explicit constraints on the model family in the way that by-design approaches do.</a:t>
            </a:r>
            <a:endParaRPr lang="zh-CN" altLang="en-US" sz="2000" dirty="0"/>
          </a:p>
        </p:txBody>
      </p:sp>
      <p:pic>
        <p:nvPicPr>
          <p:cNvPr id="9" name="图片 8">
            <a:extLst>
              <a:ext uri="{FF2B5EF4-FFF2-40B4-BE49-F238E27FC236}">
                <a16:creationId xmlns:a16="http://schemas.microsoft.com/office/drawing/2014/main" id="{6BC7AC5B-4996-8E3F-7FDF-344D26764B1E}"/>
              </a:ext>
            </a:extLst>
          </p:cNvPr>
          <p:cNvPicPr>
            <a:picLocks noChangeAspect="1"/>
          </p:cNvPicPr>
          <p:nvPr/>
        </p:nvPicPr>
        <p:blipFill>
          <a:blip r:embed="rId2"/>
          <a:stretch>
            <a:fillRect/>
          </a:stretch>
        </p:blipFill>
        <p:spPr>
          <a:xfrm>
            <a:off x="1550091" y="3081130"/>
            <a:ext cx="5438775" cy="942975"/>
          </a:xfrm>
          <a:prstGeom prst="rect">
            <a:avLst/>
          </a:prstGeom>
        </p:spPr>
      </p:pic>
      <p:sp>
        <p:nvSpPr>
          <p:cNvPr id="11" name="文本框 10">
            <a:extLst>
              <a:ext uri="{FF2B5EF4-FFF2-40B4-BE49-F238E27FC236}">
                <a16:creationId xmlns:a16="http://schemas.microsoft.com/office/drawing/2014/main" id="{4CCBA2EB-12D7-0171-61B8-4D062456A578}"/>
              </a:ext>
            </a:extLst>
          </p:cNvPr>
          <p:cNvSpPr txBox="1"/>
          <p:nvPr/>
        </p:nvSpPr>
        <p:spPr>
          <a:xfrm>
            <a:off x="7881731" y="2935165"/>
            <a:ext cx="2514600" cy="1323439"/>
          </a:xfrm>
          <a:prstGeom prst="rect">
            <a:avLst/>
          </a:prstGeom>
          <a:noFill/>
        </p:spPr>
        <p:txBody>
          <a:bodyPr wrap="square">
            <a:spAutoFit/>
          </a:bodyPr>
          <a:lstStyle/>
          <a:p>
            <a:r>
              <a:rPr lang="en-US" altLang="zh-CN" sz="2000" dirty="0">
                <a:solidFill>
                  <a:srgbClr val="FF0000"/>
                </a:solidFill>
              </a:rPr>
              <a:t>a </a:t>
            </a:r>
            <a:r>
              <a:rPr lang="en-US" altLang="zh-CN" sz="2000" dirty="0" err="1">
                <a:solidFill>
                  <a:srgbClr val="FF0000"/>
                </a:solidFill>
              </a:rPr>
              <a:t>regularizer</a:t>
            </a:r>
            <a:r>
              <a:rPr lang="en-US" altLang="zh-CN" sz="2000" dirty="0">
                <a:solidFill>
                  <a:srgbClr val="FF0000"/>
                </a:solidFill>
              </a:rPr>
              <a:t> that encourages f to be interpretable in the neighborhood of xi</a:t>
            </a:r>
            <a:endParaRPr lang="zh-CN" altLang="en-US" sz="2000" dirty="0">
              <a:solidFill>
                <a:srgbClr val="FF0000"/>
              </a:solidFill>
            </a:endParaRPr>
          </a:p>
        </p:txBody>
      </p:sp>
      <p:pic>
        <p:nvPicPr>
          <p:cNvPr id="13" name="图片 12">
            <a:extLst>
              <a:ext uri="{FF2B5EF4-FFF2-40B4-BE49-F238E27FC236}">
                <a16:creationId xmlns:a16="http://schemas.microsoft.com/office/drawing/2014/main" id="{FA3F76D9-E2C8-4768-28BF-AA87FA7E300F}"/>
              </a:ext>
            </a:extLst>
          </p:cNvPr>
          <p:cNvPicPr>
            <a:picLocks noChangeAspect="1"/>
          </p:cNvPicPr>
          <p:nvPr/>
        </p:nvPicPr>
        <p:blipFill>
          <a:blip r:embed="rId3"/>
          <a:stretch>
            <a:fillRect/>
          </a:stretch>
        </p:blipFill>
        <p:spPr>
          <a:xfrm>
            <a:off x="631920" y="4830340"/>
            <a:ext cx="4772025" cy="600075"/>
          </a:xfrm>
          <a:prstGeom prst="rect">
            <a:avLst/>
          </a:prstGeom>
        </p:spPr>
      </p:pic>
      <p:pic>
        <p:nvPicPr>
          <p:cNvPr id="15" name="图片 14">
            <a:extLst>
              <a:ext uri="{FF2B5EF4-FFF2-40B4-BE49-F238E27FC236}">
                <a16:creationId xmlns:a16="http://schemas.microsoft.com/office/drawing/2014/main" id="{8F61A227-2A3C-B10B-A525-A5766D54E44B}"/>
              </a:ext>
            </a:extLst>
          </p:cNvPr>
          <p:cNvPicPr>
            <a:picLocks noChangeAspect="1"/>
          </p:cNvPicPr>
          <p:nvPr/>
        </p:nvPicPr>
        <p:blipFill>
          <a:blip r:embed="rId4"/>
          <a:stretch>
            <a:fillRect/>
          </a:stretch>
        </p:blipFill>
        <p:spPr>
          <a:xfrm>
            <a:off x="6187566" y="4849389"/>
            <a:ext cx="5362575" cy="561975"/>
          </a:xfrm>
          <a:prstGeom prst="rect">
            <a:avLst/>
          </a:prstGeom>
        </p:spPr>
      </p:pic>
      <p:sp>
        <p:nvSpPr>
          <p:cNvPr id="16" name="文本框 15">
            <a:extLst>
              <a:ext uri="{FF2B5EF4-FFF2-40B4-BE49-F238E27FC236}">
                <a16:creationId xmlns:a16="http://schemas.microsoft.com/office/drawing/2014/main" id="{8DAAA16A-B65D-A3D6-2A59-DAA00A0441A8}"/>
              </a:ext>
            </a:extLst>
          </p:cNvPr>
          <p:cNvSpPr txBox="1"/>
          <p:nvPr/>
        </p:nvSpPr>
        <p:spPr>
          <a:xfrm>
            <a:off x="5615609" y="4899991"/>
            <a:ext cx="480391" cy="369332"/>
          </a:xfrm>
          <a:prstGeom prst="rect">
            <a:avLst/>
          </a:prstGeom>
          <a:noFill/>
        </p:spPr>
        <p:txBody>
          <a:bodyPr wrap="square" rtlCol="0">
            <a:spAutoFit/>
          </a:bodyPr>
          <a:lstStyle/>
          <a:p>
            <a:r>
              <a:rPr lang="en-US" altLang="zh-CN" dirty="0"/>
              <a:t>or</a:t>
            </a:r>
            <a:endParaRPr lang="zh-CN" altLang="en-US" dirty="0"/>
          </a:p>
        </p:txBody>
      </p:sp>
      <p:cxnSp>
        <p:nvCxnSpPr>
          <p:cNvPr id="18" name="直接箭头连接符 17">
            <a:extLst>
              <a:ext uri="{FF2B5EF4-FFF2-40B4-BE49-F238E27FC236}">
                <a16:creationId xmlns:a16="http://schemas.microsoft.com/office/drawing/2014/main" id="{9B3CF3E2-66B3-09E9-ADC9-BC8BFAA2D007}"/>
              </a:ext>
            </a:extLst>
          </p:cNvPr>
          <p:cNvCxnSpPr/>
          <p:nvPr/>
        </p:nvCxnSpPr>
        <p:spPr>
          <a:xfrm>
            <a:off x="5768009" y="3776870"/>
            <a:ext cx="0" cy="10534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46D9928-60E7-29C2-B398-1E37F2A879D7}"/>
              </a:ext>
            </a:extLst>
          </p:cNvPr>
          <p:cNvSpPr txBox="1"/>
          <p:nvPr/>
        </p:nvSpPr>
        <p:spPr>
          <a:xfrm>
            <a:off x="2196548" y="5646514"/>
            <a:ext cx="1938131" cy="400110"/>
          </a:xfrm>
          <a:prstGeom prst="rect">
            <a:avLst/>
          </a:prstGeom>
          <a:noFill/>
        </p:spPr>
        <p:txBody>
          <a:bodyPr wrap="square">
            <a:spAutoFit/>
          </a:bodyPr>
          <a:lstStyle/>
          <a:p>
            <a:r>
              <a:rPr lang="en-US" altLang="zh-CN" sz="2000" dirty="0"/>
              <a:t>Fidelity metric</a:t>
            </a:r>
            <a:endParaRPr lang="zh-CN" altLang="en-US" sz="2000" dirty="0"/>
          </a:p>
        </p:txBody>
      </p:sp>
      <p:sp>
        <p:nvSpPr>
          <p:cNvPr id="22" name="文本框 21">
            <a:extLst>
              <a:ext uri="{FF2B5EF4-FFF2-40B4-BE49-F238E27FC236}">
                <a16:creationId xmlns:a16="http://schemas.microsoft.com/office/drawing/2014/main" id="{64B226AD-8885-E42F-692A-FF41732C972A}"/>
              </a:ext>
            </a:extLst>
          </p:cNvPr>
          <p:cNvSpPr txBox="1"/>
          <p:nvPr/>
        </p:nvSpPr>
        <p:spPr>
          <a:xfrm>
            <a:off x="7441924" y="5632817"/>
            <a:ext cx="3047172" cy="400110"/>
          </a:xfrm>
          <a:prstGeom prst="rect">
            <a:avLst/>
          </a:prstGeom>
          <a:noFill/>
        </p:spPr>
        <p:txBody>
          <a:bodyPr wrap="square">
            <a:spAutoFit/>
          </a:bodyPr>
          <a:lstStyle/>
          <a:p>
            <a:r>
              <a:rPr lang="en-US" altLang="zh-CN" sz="2000" dirty="0"/>
              <a:t>Stability metric</a:t>
            </a:r>
            <a:endParaRPr lang="zh-CN" altLang="en-US" sz="2000" dirty="0"/>
          </a:p>
        </p:txBody>
      </p:sp>
      <p:sp>
        <p:nvSpPr>
          <p:cNvPr id="7" name="文本框 6">
            <a:extLst>
              <a:ext uri="{FF2B5EF4-FFF2-40B4-BE49-F238E27FC236}">
                <a16:creationId xmlns:a16="http://schemas.microsoft.com/office/drawing/2014/main" id="{71DB70D1-150E-A60E-1906-5E8FE834E41B}"/>
              </a:ext>
            </a:extLst>
          </p:cNvPr>
          <p:cNvSpPr txBox="1"/>
          <p:nvPr/>
        </p:nvSpPr>
        <p:spPr>
          <a:xfrm>
            <a:off x="4823781" y="428215"/>
            <a:ext cx="6726360" cy="584775"/>
          </a:xfrm>
          <a:prstGeom prst="rect">
            <a:avLst/>
          </a:prstGeom>
          <a:noFill/>
        </p:spPr>
        <p:txBody>
          <a:bodyPr wrap="square">
            <a:spAutoFit/>
          </a:bodyPr>
          <a:lstStyle/>
          <a:p>
            <a:r>
              <a:rPr lang="en-US" altLang="zh-CN" sz="1600" dirty="0"/>
              <a:t>Plumb et al., Regularizing Black-box Models for Improved Interpretability, </a:t>
            </a:r>
            <a:r>
              <a:rPr lang="en-US" altLang="zh-CN" sz="1600" dirty="0" err="1"/>
              <a:t>NeurIPS</a:t>
            </a:r>
            <a:r>
              <a:rPr lang="en-US" altLang="zh-CN" sz="1600" dirty="0"/>
              <a:t> 2020</a:t>
            </a:r>
            <a:endParaRPr lang="zh-CN" altLang="en-US" sz="1600" dirty="0"/>
          </a:p>
        </p:txBody>
      </p:sp>
    </p:spTree>
    <p:extLst>
      <p:ext uri="{BB962C8B-B14F-4D97-AF65-F5344CB8AC3E}">
        <p14:creationId xmlns:p14="http://schemas.microsoft.com/office/powerpoint/2010/main" val="3732599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26017" y="376390"/>
            <a:ext cx="5187158"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8" y="87050"/>
              <a:ext cx="2739995"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ExpO</a:t>
              </a:r>
            </a:p>
          </p:txBody>
        </p:sp>
      </p:grpSp>
      <p:sp>
        <p:nvSpPr>
          <p:cNvPr id="6" name="文本框 5">
            <a:extLst>
              <a:ext uri="{FF2B5EF4-FFF2-40B4-BE49-F238E27FC236}">
                <a16:creationId xmlns:a16="http://schemas.microsoft.com/office/drawing/2014/main" id="{724F7F61-9812-C25E-D004-B09DA7EABA76}"/>
              </a:ext>
            </a:extLst>
          </p:cNvPr>
          <p:cNvSpPr txBox="1"/>
          <p:nvPr/>
        </p:nvSpPr>
        <p:spPr>
          <a:xfrm>
            <a:off x="880398" y="1298858"/>
            <a:ext cx="10519785"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Approximation to Metrics:</a:t>
            </a:r>
          </a:p>
        </p:txBody>
      </p:sp>
      <p:pic>
        <p:nvPicPr>
          <p:cNvPr id="2" name="图片 1">
            <a:extLst>
              <a:ext uri="{FF2B5EF4-FFF2-40B4-BE49-F238E27FC236}">
                <a16:creationId xmlns:a16="http://schemas.microsoft.com/office/drawing/2014/main" id="{C03BFDC7-EFDA-AD9C-51B4-0AAD5333A85D}"/>
              </a:ext>
            </a:extLst>
          </p:cNvPr>
          <p:cNvPicPr>
            <a:picLocks noChangeAspect="1"/>
          </p:cNvPicPr>
          <p:nvPr/>
        </p:nvPicPr>
        <p:blipFill>
          <a:blip r:embed="rId2"/>
          <a:stretch>
            <a:fillRect/>
          </a:stretch>
        </p:blipFill>
        <p:spPr>
          <a:xfrm>
            <a:off x="3349400" y="2415984"/>
            <a:ext cx="4772025" cy="600075"/>
          </a:xfrm>
          <a:prstGeom prst="rect">
            <a:avLst/>
          </a:prstGeom>
        </p:spPr>
      </p:pic>
      <p:pic>
        <p:nvPicPr>
          <p:cNvPr id="8" name="图片 7">
            <a:extLst>
              <a:ext uri="{FF2B5EF4-FFF2-40B4-BE49-F238E27FC236}">
                <a16:creationId xmlns:a16="http://schemas.microsoft.com/office/drawing/2014/main" id="{A022D73B-6776-99EE-FC5A-56F2FFEEBF49}"/>
              </a:ext>
            </a:extLst>
          </p:cNvPr>
          <p:cNvPicPr>
            <a:picLocks noChangeAspect="1"/>
          </p:cNvPicPr>
          <p:nvPr/>
        </p:nvPicPr>
        <p:blipFill>
          <a:blip r:embed="rId3"/>
          <a:stretch>
            <a:fillRect/>
          </a:stretch>
        </p:blipFill>
        <p:spPr>
          <a:xfrm>
            <a:off x="591171" y="3429000"/>
            <a:ext cx="11268075" cy="2438400"/>
          </a:xfrm>
          <a:prstGeom prst="rect">
            <a:avLst/>
          </a:prstGeom>
        </p:spPr>
      </p:pic>
    </p:spTree>
    <p:extLst>
      <p:ext uri="{BB962C8B-B14F-4D97-AF65-F5344CB8AC3E}">
        <p14:creationId xmlns:p14="http://schemas.microsoft.com/office/powerpoint/2010/main" val="221829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587477" y="346573"/>
            <a:ext cx="11192891"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DAPr (deep attribution prior)</a:t>
              </a:r>
            </a:p>
          </p:txBody>
        </p:sp>
      </p:grpSp>
      <p:pic>
        <p:nvPicPr>
          <p:cNvPr id="7" name="图片 6">
            <a:extLst>
              <a:ext uri="{FF2B5EF4-FFF2-40B4-BE49-F238E27FC236}">
                <a16:creationId xmlns:a16="http://schemas.microsoft.com/office/drawing/2014/main" id="{059E35B7-4550-7F8A-9867-15C42C4F2261}"/>
              </a:ext>
            </a:extLst>
          </p:cNvPr>
          <p:cNvPicPr>
            <a:picLocks noChangeAspect="1"/>
          </p:cNvPicPr>
          <p:nvPr/>
        </p:nvPicPr>
        <p:blipFill>
          <a:blip r:embed="rId2"/>
          <a:stretch>
            <a:fillRect/>
          </a:stretch>
        </p:blipFill>
        <p:spPr>
          <a:xfrm>
            <a:off x="6497625" y="1546601"/>
            <a:ext cx="4752975" cy="3933825"/>
          </a:xfrm>
          <a:prstGeom prst="rect">
            <a:avLst/>
          </a:prstGeom>
        </p:spPr>
      </p:pic>
      <p:sp>
        <p:nvSpPr>
          <p:cNvPr id="9" name="文本框 8">
            <a:extLst>
              <a:ext uri="{FF2B5EF4-FFF2-40B4-BE49-F238E27FC236}">
                <a16:creationId xmlns:a16="http://schemas.microsoft.com/office/drawing/2014/main" id="{B2EC7E8D-ED40-F6C9-28B0-A62D6D4CCFDD}"/>
              </a:ext>
            </a:extLst>
          </p:cNvPr>
          <p:cNvSpPr txBox="1"/>
          <p:nvPr/>
        </p:nvSpPr>
        <p:spPr>
          <a:xfrm>
            <a:off x="587477" y="1813660"/>
            <a:ext cx="5391180" cy="2246769"/>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To train a second prior model to use meta-features to predict global feature importance values. </a:t>
            </a:r>
          </a:p>
          <a:p>
            <a:pPr marL="342900" indent="-342900">
              <a:buFont typeface="Wingdings" panose="05000000000000000000" pitchFamily="2" charset="2"/>
              <a:buChar char="l"/>
            </a:pPr>
            <a:r>
              <a:rPr lang="en-US" altLang="zh-CN" sz="2000" dirty="0"/>
              <a:t>add a penalty term to our prediction model’s loss function that encourages the values of local attributions to be similar to predicted global importance values.</a:t>
            </a:r>
            <a:endParaRPr lang="zh-CN" altLang="en-US" sz="2000" dirty="0"/>
          </a:p>
        </p:txBody>
      </p:sp>
      <p:sp>
        <p:nvSpPr>
          <p:cNvPr id="11" name="文本框 10">
            <a:extLst>
              <a:ext uri="{FF2B5EF4-FFF2-40B4-BE49-F238E27FC236}">
                <a16:creationId xmlns:a16="http://schemas.microsoft.com/office/drawing/2014/main" id="{1417CD82-2A1B-BC94-DCF1-561D894A6506}"/>
              </a:ext>
            </a:extLst>
          </p:cNvPr>
          <p:cNvSpPr txBox="1"/>
          <p:nvPr/>
        </p:nvSpPr>
        <p:spPr>
          <a:xfrm>
            <a:off x="675399" y="4497488"/>
            <a:ext cx="5508523" cy="655237"/>
          </a:xfrm>
          <a:prstGeom prst="rect">
            <a:avLst/>
          </a:prstGeom>
          <a:noFill/>
        </p:spPr>
        <p:txBody>
          <a:bodyPr wrap="square">
            <a:spAutoFit/>
          </a:bodyPr>
          <a:lstStyle/>
          <a:p>
            <a:r>
              <a:rPr lang="en-US" altLang="zh-CN" dirty="0">
                <a:solidFill>
                  <a:srgbClr val="FF0000"/>
                </a:solidFill>
              </a:rPr>
              <a:t>Meta-feature</a:t>
            </a:r>
            <a:r>
              <a:rPr lang="en-US" altLang="zh-CN" dirty="0"/>
              <a:t>: sets of information about each feature that characterize the feature</a:t>
            </a:r>
            <a:endParaRPr lang="zh-CN" altLang="en-US" dirty="0"/>
          </a:p>
        </p:txBody>
      </p:sp>
      <p:sp>
        <p:nvSpPr>
          <p:cNvPr id="6" name="文本框 5">
            <a:extLst>
              <a:ext uri="{FF2B5EF4-FFF2-40B4-BE49-F238E27FC236}">
                <a16:creationId xmlns:a16="http://schemas.microsoft.com/office/drawing/2014/main" id="{9BD6837B-2EEB-E6E9-E83F-5D95EFAFD7C5}"/>
              </a:ext>
            </a:extLst>
          </p:cNvPr>
          <p:cNvSpPr txBox="1"/>
          <p:nvPr/>
        </p:nvSpPr>
        <p:spPr>
          <a:xfrm>
            <a:off x="1636502" y="6078674"/>
            <a:ext cx="9094839" cy="338554"/>
          </a:xfrm>
          <a:prstGeom prst="rect">
            <a:avLst/>
          </a:prstGeom>
          <a:noFill/>
        </p:spPr>
        <p:txBody>
          <a:bodyPr wrap="square">
            <a:spAutoFit/>
          </a:bodyPr>
          <a:lstStyle/>
          <a:p>
            <a:r>
              <a:rPr lang="en-US" altLang="zh-CN" sz="1600" dirty="0"/>
              <a:t>Weinberger and </a:t>
            </a:r>
            <a:r>
              <a:rPr lang="en-US" altLang="zh-CN" sz="1600" dirty="0" err="1"/>
              <a:t>Janizek</a:t>
            </a:r>
            <a:r>
              <a:rPr lang="en-US" altLang="zh-CN" sz="1600" dirty="0"/>
              <a:t>, Learning Deep Attribution Priors Based On Prior Knowledge, </a:t>
            </a:r>
            <a:r>
              <a:rPr lang="en-US" altLang="zh-CN" sz="1600" dirty="0" err="1"/>
              <a:t>NeurIPS</a:t>
            </a:r>
            <a:r>
              <a:rPr lang="en-US" altLang="zh-CN" sz="1600" dirty="0"/>
              <a:t> 2020</a:t>
            </a:r>
            <a:endParaRPr lang="zh-CN" altLang="en-US" sz="1600" dirty="0"/>
          </a:p>
        </p:txBody>
      </p:sp>
    </p:spTree>
    <p:extLst>
      <p:ext uri="{BB962C8B-B14F-4D97-AF65-F5344CB8AC3E}">
        <p14:creationId xmlns:p14="http://schemas.microsoft.com/office/powerpoint/2010/main" val="27942768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587477" y="346573"/>
            <a:ext cx="11192891"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DAPr (deep attribution prior)</a:t>
              </a:r>
            </a:p>
          </p:txBody>
        </p:sp>
      </p:grpSp>
      <p:pic>
        <p:nvPicPr>
          <p:cNvPr id="6" name="图片 5">
            <a:extLst>
              <a:ext uri="{FF2B5EF4-FFF2-40B4-BE49-F238E27FC236}">
                <a16:creationId xmlns:a16="http://schemas.microsoft.com/office/drawing/2014/main" id="{BCAB4520-B66B-234E-D56D-892EA99C0F3E}"/>
              </a:ext>
            </a:extLst>
          </p:cNvPr>
          <p:cNvPicPr>
            <a:picLocks noChangeAspect="1"/>
          </p:cNvPicPr>
          <p:nvPr/>
        </p:nvPicPr>
        <p:blipFill>
          <a:blip r:embed="rId2"/>
          <a:stretch>
            <a:fillRect/>
          </a:stretch>
        </p:blipFill>
        <p:spPr>
          <a:xfrm>
            <a:off x="1016276" y="1755913"/>
            <a:ext cx="10020300" cy="1219200"/>
          </a:xfrm>
          <a:prstGeom prst="rect">
            <a:avLst/>
          </a:prstGeom>
        </p:spPr>
      </p:pic>
      <p:sp>
        <p:nvSpPr>
          <p:cNvPr id="10" name="文本框 9">
            <a:extLst>
              <a:ext uri="{FF2B5EF4-FFF2-40B4-BE49-F238E27FC236}">
                <a16:creationId xmlns:a16="http://schemas.microsoft.com/office/drawing/2014/main" id="{05F249FE-2BEB-9A9A-355E-97997A757553}"/>
              </a:ext>
            </a:extLst>
          </p:cNvPr>
          <p:cNvSpPr txBox="1"/>
          <p:nvPr/>
        </p:nvSpPr>
        <p:spPr>
          <a:xfrm>
            <a:off x="7295766" y="585677"/>
            <a:ext cx="2510873" cy="400110"/>
          </a:xfrm>
          <a:prstGeom prst="rect">
            <a:avLst/>
          </a:prstGeom>
          <a:noFill/>
        </p:spPr>
        <p:txBody>
          <a:bodyPr wrap="square">
            <a:spAutoFit/>
          </a:bodyPr>
          <a:lstStyle/>
          <a:p>
            <a:r>
              <a:rPr lang="pt-BR" altLang="zh-CN" sz="2000" dirty="0"/>
              <a:t>meta-feature matrix:</a:t>
            </a:r>
            <a:endParaRPr lang="zh-CN" altLang="en-US" sz="2000" dirty="0"/>
          </a:p>
        </p:txBody>
      </p:sp>
      <p:pic>
        <p:nvPicPr>
          <p:cNvPr id="13" name="图片 12">
            <a:extLst>
              <a:ext uri="{FF2B5EF4-FFF2-40B4-BE49-F238E27FC236}">
                <a16:creationId xmlns:a16="http://schemas.microsoft.com/office/drawing/2014/main" id="{D3C11F57-A1DF-885F-CF2A-061CB5F26479}"/>
              </a:ext>
            </a:extLst>
          </p:cNvPr>
          <p:cNvPicPr>
            <a:picLocks noChangeAspect="1"/>
          </p:cNvPicPr>
          <p:nvPr/>
        </p:nvPicPr>
        <p:blipFill>
          <a:blip r:embed="rId3"/>
          <a:stretch>
            <a:fillRect/>
          </a:stretch>
        </p:blipFill>
        <p:spPr>
          <a:xfrm>
            <a:off x="9906030" y="595232"/>
            <a:ext cx="1581150" cy="381000"/>
          </a:xfrm>
          <a:prstGeom prst="rect">
            <a:avLst/>
          </a:prstGeom>
        </p:spPr>
      </p:pic>
      <p:pic>
        <p:nvPicPr>
          <p:cNvPr id="15" name="图片 14">
            <a:extLst>
              <a:ext uri="{FF2B5EF4-FFF2-40B4-BE49-F238E27FC236}">
                <a16:creationId xmlns:a16="http://schemas.microsoft.com/office/drawing/2014/main" id="{0ECD8B36-DC37-F37D-E278-E7BF6DA657B2}"/>
              </a:ext>
            </a:extLst>
          </p:cNvPr>
          <p:cNvPicPr>
            <a:picLocks noChangeAspect="1"/>
          </p:cNvPicPr>
          <p:nvPr/>
        </p:nvPicPr>
        <p:blipFill>
          <a:blip r:embed="rId4"/>
          <a:stretch>
            <a:fillRect/>
          </a:stretch>
        </p:blipFill>
        <p:spPr>
          <a:xfrm>
            <a:off x="1476405" y="3615197"/>
            <a:ext cx="8429625" cy="1009650"/>
          </a:xfrm>
          <a:prstGeom prst="rect">
            <a:avLst/>
          </a:prstGeom>
        </p:spPr>
      </p:pic>
      <p:sp>
        <p:nvSpPr>
          <p:cNvPr id="17" name="文本框 16">
            <a:extLst>
              <a:ext uri="{FF2B5EF4-FFF2-40B4-BE49-F238E27FC236}">
                <a16:creationId xmlns:a16="http://schemas.microsoft.com/office/drawing/2014/main" id="{913C54A9-3BF4-5B82-B513-B9489D427F72}"/>
              </a:ext>
            </a:extLst>
          </p:cNvPr>
          <p:cNvSpPr txBox="1"/>
          <p:nvPr/>
        </p:nvSpPr>
        <p:spPr>
          <a:xfrm>
            <a:off x="449523" y="5025827"/>
            <a:ext cx="5211529" cy="1015663"/>
          </a:xfrm>
          <a:prstGeom prst="rect">
            <a:avLst/>
          </a:prstGeom>
          <a:noFill/>
          <a:ln>
            <a:solidFill>
              <a:schemeClr val="accent1"/>
            </a:solidFill>
          </a:ln>
        </p:spPr>
        <p:txBody>
          <a:bodyPr wrap="square">
            <a:spAutoFit/>
          </a:bodyPr>
          <a:lstStyle/>
          <a:p>
            <a:r>
              <a:rPr lang="en-US" altLang="zh-CN" sz="2000" dirty="0"/>
              <a:t>alternating between one step of optimizing ˆf, and one step of optimizing gˆ via a gradient descent-based optimization method</a:t>
            </a:r>
            <a:endParaRPr lang="zh-CN" altLang="en-US" sz="2000" dirty="0"/>
          </a:p>
        </p:txBody>
      </p:sp>
      <p:sp>
        <p:nvSpPr>
          <p:cNvPr id="19" name="文本框 18">
            <a:extLst>
              <a:ext uri="{FF2B5EF4-FFF2-40B4-BE49-F238E27FC236}">
                <a16:creationId xmlns:a16="http://schemas.microsoft.com/office/drawing/2014/main" id="{C78307DB-15FB-1C4A-47AC-C021DF3985A7}"/>
              </a:ext>
            </a:extLst>
          </p:cNvPr>
          <p:cNvSpPr txBox="1"/>
          <p:nvPr/>
        </p:nvSpPr>
        <p:spPr>
          <a:xfrm>
            <a:off x="6026426" y="4794995"/>
            <a:ext cx="5787059" cy="1477328"/>
          </a:xfrm>
          <a:prstGeom prst="rect">
            <a:avLst/>
          </a:prstGeom>
          <a:noFill/>
        </p:spPr>
        <p:txBody>
          <a:bodyPr wrap="square">
            <a:spAutoFit/>
          </a:bodyPr>
          <a:lstStyle/>
          <a:p>
            <a:r>
              <a:rPr lang="en-US" altLang="zh-CN" dirty="0"/>
              <a:t>• Learn a relationship between provided meta-features and feature importance for a given prediction task. </a:t>
            </a:r>
          </a:p>
          <a:p>
            <a:r>
              <a:rPr lang="en-US" altLang="zh-CN" dirty="0"/>
              <a:t>• Bias prediction models to rely more heavily on the features deemed important by this learned meta-feature to feature importance relationship. </a:t>
            </a:r>
            <a:endParaRPr lang="zh-CN" altLang="en-US" dirty="0"/>
          </a:p>
        </p:txBody>
      </p:sp>
      <p:sp>
        <p:nvSpPr>
          <p:cNvPr id="7" name="文本框 6">
            <a:extLst>
              <a:ext uri="{FF2B5EF4-FFF2-40B4-BE49-F238E27FC236}">
                <a16:creationId xmlns:a16="http://schemas.microsoft.com/office/drawing/2014/main" id="{5B7CC7F9-C9B9-8607-54DB-9628B0092330}"/>
              </a:ext>
            </a:extLst>
          </p:cNvPr>
          <p:cNvSpPr txBox="1"/>
          <p:nvPr/>
        </p:nvSpPr>
        <p:spPr>
          <a:xfrm>
            <a:off x="3427729" y="1327354"/>
            <a:ext cx="7619228" cy="369332"/>
          </a:xfrm>
          <a:prstGeom prst="rect">
            <a:avLst/>
          </a:prstGeom>
          <a:noFill/>
          <a:ln>
            <a:solidFill>
              <a:schemeClr val="accent1"/>
            </a:solidFill>
          </a:ln>
        </p:spPr>
        <p:txBody>
          <a:bodyPr wrap="square">
            <a:spAutoFit/>
          </a:bodyPr>
          <a:lstStyle/>
          <a:p>
            <a:r>
              <a:rPr lang="en-US" altLang="zh-CN" dirty="0"/>
              <a:t>assigns scalar-valued penalties to the feature attributions for f with input x</a:t>
            </a:r>
            <a:endParaRPr lang="zh-CN" altLang="en-US" dirty="0"/>
          </a:p>
        </p:txBody>
      </p:sp>
      <p:cxnSp>
        <p:nvCxnSpPr>
          <p:cNvPr id="9" name="直接箭头连接符 8">
            <a:extLst>
              <a:ext uri="{FF2B5EF4-FFF2-40B4-BE49-F238E27FC236}">
                <a16:creationId xmlns:a16="http://schemas.microsoft.com/office/drawing/2014/main" id="{2577C775-BB5F-3391-9BE4-C6DE8D3854D2}"/>
              </a:ext>
            </a:extLst>
          </p:cNvPr>
          <p:cNvCxnSpPr/>
          <p:nvPr/>
        </p:nvCxnSpPr>
        <p:spPr>
          <a:xfrm>
            <a:off x="6539948" y="1755913"/>
            <a:ext cx="0" cy="27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3EE59A3-FE03-8E21-7B6D-1CE27F92832A}"/>
              </a:ext>
            </a:extLst>
          </p:cNvPr>
          <p:cNvCxnSpPr/>
          <p:nvPr/>
        </p:nvCxnSpPr>
        <p:spPr>
          <a:xfrm>
            <a:off x="9223513" y="2975113"/>
            <a:ext cx="0" cy="7818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550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86260" y="376390"/>
            <a:ext cx="6926505"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Dual-net</a:t>
              </a:r>
            </a:p>
          </p:txBody>
        </p:sp>
      </p:grpSp>
      <p:sp>
        <p:nvSpPr>
          <p:cNvPr id="7" name="文本框 6">
            <a:extLst>
              <a:ext uri="{FF2B5EF4-FFF2-40B4-BE49-F238E27FC236}">
                <a16:creationId xmlns:a16="http://schemas.microsoft.com/office/drawing/2014/main" id="{436D6BE5-96E2-6D23-467F-9D30FCEF06B0}"/>
              </a:ext>
            </a:extLst>
          </p:cNvPr>
          <p:cNvSpPr txBox="1"/>
          <p:nvPr/>
        </p:nvSpPr>
        <p:spPr>
          <a:xfrm>
            <a:off x="992630" y="1488357"/>
            <a:ext cx="9930581" cy="400110"/>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Feature importance ranking (FIR) can then be formulated as follows</a:t>
            </a:r>
            <a:r>
              <a:rPr lang="en-US" altLang="zh-CN" dirty="0"/>
              <a:t>:</a:t>
            </a:r>
          </a:p>
        </p:txBody>
      </p:sp>
      <p:pic>
        <p:nvPicPr>
          <p:cNvPr id="6" name="图片 5">
            <a:extLst>
              <a:ext uri="{FF2B5EF4-FFF2-40B4-BE49-F238E27FC236}">
                <a16:creationId xmlns:a16="http://schemas.microsoft.com/office/drawing/2014/main" id="{83537E2C-CECF-5082-9A2C-182BA140702A}"/>
              </a:ext>
            </a:extLst>
          </p:cNvPr>
          <p:cNvPicPr>
            <a:picLocks noChangeAspect="1"/>
          </p:cNvPicPr>
          <p:nvPr/>
        </p:nvPicPr>
        <p:blipFill>
          <a:blip r:embed="rId2"/>
          <a:stretch>
            <a:fillRect/>
          </a:stretch>
        </p:blipFill>
        <p:spPr>
          <a:xfrm>
            <a:off x="3047003" y="2383015"/>
            <a:ext cx="4848225" cy="742950"/>
          </a:xfrm>
          <a:prstGeom prst="rect">
            <a:avLst/>
          </a:prstGeom>
        </p:spPr>
      </p:pic>
      <p:sp>
        <p:nvSpPr>
          <p:cNvPr id="13" name="文本框 12">
            <a:extLst>
              <a:ext uri="{FF2B5EF4-FFF2-40B4-BE49-F238E27FC236}">
                <a16:creationId xmlns:a16="http://schemas.microsoft.com/office/drawing/2014/main" id="{8990A22F-5493-EB16-93C7-EA072CFB775A}"/>
              </a:ext>
            </a:extLst>
          </p:cNvPr>
          <p:cNvSpPr txBox="1"/>
          <p:nvPr/>
        </p:nvSpPr>
        <p:spPr>
          <a:xfrm>
            <a:off x="1156289" y="3493159"/>
            <a:ext cx="8947703" cy="1938992"/>
          </a:xfrm>
          <a:prstGeom prst="rect">
            <a:avLst/>
          </a:prstGeom>
          <a:noFill/>
        </p:spPr>
        <p:txBody>
          <a:bodyPr wrap="square">
            <a:spAutoFit/>
          </a:bodyPr>
          <a:lstStyle/>
          <a:p>
            <a:pPr marL="342900" indent="-342900">
              <a:buFontTx/>
              <a:buChar char="-"/>
            </a:pPr>
            <a:r>
              <a:rPr lang="en-US" altLang="zh-CN" sz="2000" dirty="0"/>
              <a:t>Q(</a:t>
            </a:r>
            <a:r>
              <a:rPr lang="en-US" altLang="zh-CN" sz="2000" dirty="0" err="1"/>
              <a:t>x,m</a:t>
            </a:r>
            <a:r>
              <a:rPr lang="en-US" altLang="zh-CN" sz="2000" dirty="0"/>
              <a:t>) quantifies the instance-level performance of a learning system trained on D via a feature subset</a:t>
            </a:r>
          </a:p>
          <a:p>
            <a:pPr marL="342900" indent="-342900">
              <a:buFontTx/>
              <a:buChar char="-"/>
            </a:pPr>
            <a:r>
              <a:rPr lang="en-US" altLang="zh-CN" sz="2000" dirty="0"/>
              <a:t>m∗ is the indicator of an optimal feature subset discovered by an FIR algorithm</a:t>
            </a:r>
          </a:p>
          <a:p>
            <a:pPr marL="342900" indent="-342900">
              <a:buFontTx/>
              <a:buChar char="-"/>
            </a:pPr>
            <a:r>
              <a:rPr lang="en-US" altLang="zh-CN" sz="2000" dirty="0"/>
              <a:t>Score(m∗ ) quantifies the importance of all the selected features in this optimal subset</a:t>
            </a:r>
            <a:endParaRPr lang="zh-CN" altLang="en-US" sz="2000" dirty="0"/>
          </a:p>
        </p:txBody>
      </p:sp>
      <p:sp>
        <p:nvSpPr>
          <p:cNvPr id="8" name="文本框 7">
            <a:extLst>
              <a:ext uri="{FF2B5EF4-FFF2-40B4-BE49-F238E27FC236}">
                <a16:creationId xmlns:a16="http://schemas.microsoft.com/office/drawing/2014/main" id="{A48A0170-5B2A-0851-85D2-FF6091A0CDA7}"/>
              </a:ext>
            </a:extLst>
          </p:cNvPr>
          <p:cNvSpPr txBox="1"/>
          <p:nvPr/>
        </p:nvSpPr>
        <p:spPr>
          <a:xfrm>
            <a:off x="1682274" y="5996660"/>
            <a:ext cx="8131706" cy="338554"/>
          </a:xfrm>
          <a:prstGeom prst="rect">
            <a:avLst/>
          </a:prstGeom>
          <a:noFill/>
        </p:spPr>
        <p:txBody>
          <a:bodyPr wrap="square">
            <a:spAutoFit/>
          </a:bodyPr>
          <a:lstStyle/>
          <a:p>
            <a:pPr algn="ctr"/>
            <a:r>
              <a:rPr lang="en-US" altLang="zh-CN" sz="1600" dirty="0" err="1"/>
              <a:t>Wojtas</a:t>
            </a:r>
            <a:r>
              <a:rPr lang="en-US" altLang="zh-CN" sz="1600" dirty="0"/>
              <a:t> and Chen, Feature Importance Ranking for Deep Learning, </a:t>
            </a:r>
            <a:r>
              <a:rPr lang="en-US" altLang="zh-CN" sz="1600" dirty="0" err="1"/>
              <a:t>NeuaIPS</a:t>
            </a:r>
            <a:r>
              <a:rPr lang="en-US" altLang="zh-CN" sz="1600" dirty="0"/>
              <a:t> 2020</a:t>
            </a:r>
            <a:endParaRPr lang="zh-CN" altLang="en-US" sz="1600" dirty="0"/>
          </a:p>
        </p:txBody>
      </p:sp>
    </p:spTree>
    <p:extLst>
      <p:ext uri="{BB962C8B-B14F-4D97-AF65-F5344CB8AC3E}">
        <p14:creationId xmlns:p14="http://schemas.microsoft.com/office/powerpoint/2010/main" val="39307511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86260" y="376390"/>
            <a:ext cx="6926505"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Dual-net</a:t>
              </a:r>
            </a:p>
          </p:txBody>
        </p:sp>
      </p:grpSp>
      <p:pic>
        <p:nvPicPr>
          <p:cNvPr id="9" name="图片 8">
            <a:extLst>
              <a:ext uri="{FF2B5EF4-FFF2-40B4-BE49-F238E27FC236}">
                <a16:creationId xmlns:a16="http://schemas.microsoft.com/office/drawing/2014/main" id="{6B4032ED-9987-183C-0C1F-02AB962287DE}"/>
              </a:ext>
            </a:extLst>
          </p:cNvPr>
          <p:cNvPicPr>
            <a:picLocks noChangeAspect="1"/>
          </p:cNvPicPr>
          <p:nvPr/>
        </p:nvPicPr>
        <p:blipFill>
          <a:blip r:embed="rId2"/>
          <a:stretch>
            <a:fillRect/>
          </a:stretch>
        </p:blipFill>
        <p:spPr>
          <a:xfrm>
            <a:off x="858875" y="1168033"/>
            <a:ext cx="9986101" cy="3041070"/>
          </a:xfrm>
          <a:prstGeom prst="rect">
            <a:avLst/>
          </a:prstGeom>
        </p:spPr>
      </p:pic>
      <p:pic>
        <p:nvPicPr>
          <p:cNvPr id="8" name="图片 7">
            <a:extLst>
              <a:ext uri="{FF2B5EF4-FFF2-40B4-BE49-F238E27FC236}">
                <a16:creationId xmlns:a16="http://schemas.microsoft.com/office/drawing/2014/main" id="{B9735EE5-2F92-9333-394C-47015375EA6D}"/>
              </a:ext>
            </a:extLst>
          </p:cNvPr>
          <p:cNvPicPr>
            <a:picLocks noChangeAspect="1"/>
          </p:cNvPicPr>
          <p:nvPr/>
        </p:nvPicPr>
        <p:blipFill>
          <a:blip r:embed="rId3"/>
          <a:stretch>
            <a:fillRect/>
          </a:stretch>
        </p:blipFill>
        <p:spPr>
          <a:xfrm>
            <a:off x="2623580" y="4310234"/>
            <a:ext cx="5754342" cy="944482"/>
          </a:xfrm>
          <a:prstGeom prst="rect">
            <a:avLst/>
          </a:prstGeom>
        </p:spPr>
      </p:pic>
      <p:pic>
        <p:nvPicPr>
          <p:cNvPr id="11" name="图片 10">
            <a:extLst>
              <a:ext uri="{FF2B5EF4-FFF2-40B4-BE49-F238E27FC236}">
                <a16:creationId xmlns:a16="http://schemas.microsoft.com/office/drawing/2014/main" id="{490B23A4-0B78-6DA0-741C-2E7D96157522}"/>
              </a:ext>
            </a:extLst>
          </p:cNvPr>
          <p:cNvPicPr>
            <a:picLocks noChangeAspect="1"/>
          </p:cNvPicPr>
          <p:nvPr/>
        </p:nvPicPr>
        <p:blipFill>
          <a:blip r:embed="rId4"/>
          <a:stretch>
            <a:fillRect/>
          </a:stretch>
        </p:blipFill>
        <p:spPr>
          <a:xfrm>
            <a:off x="1901392" y="5172682"/>
            <a:ext cx="8077200" cy="923925"/>
          </a:xfrm>
          <a:prstGeom prst="rect">
            <a:avLst/>
          </a:prstGeom>
        </p:spPr>
      </p:pic>
      <p:sp>
        <p:nvSpPr>
          <p:cNvPr id="6" name="文本框 5">
            <a:extLst>
              <a:ext uri="{FF2B5EF4-FFF2-40B4-BE49-F238E27FC236}">
                <a16:creationId xmlns:a16="http://schemas.microsoft.com/office/drawing/2014/main" id="{F02B9118-C908-4414-5D9C-EAC40D5F1979}"/>
              </a:ext>
            </a:extLst>
          </p:cNvPr>
          <p:cNvSpPr txBox="1"/>
          <p:nvPr/>
        </p:nvSpPr>
        <p:spPr>
          <a:xfrm>
            <a:off x="1901392" y="6202745"/>
            <a:ext cx="8812991" cy="369332"/>
          </a:xfrm>
          <a:prstGeom prst="rect">
            <a:avLst/>
          </a:prstGeom>
          <a:noFill/>
          <a:ln>
            <a:solidFill>
              <a:schemeClr val="accent1"/>
            </a:solidFill>
          </a:ln>
        </p:spPr>
        <p:txBody>
          <a:bodyPr wrap="square">
            <a:spAutoFit/>
          </a:bodyPr>
          <a:lstStyle/>
          <a:p>
            <a:r>
              <a:rPr lang="en-US" altLang="zh-CN" dirty="0"/>
              <a:t>predicting the averaging performance of the operator net on different feature subsets</a:t>
            </a:r>
            <a:endParaRPr lang="zh-CN" altLang="en-US" dirty="0"/>
          </a:p>
        </p:txBody>
      </p:sp>
      <p:cxnSp>
        <p:nvCxnSpPr>
          <p:cNvPr id="10" name="直接箭头连接符 9">
            <a:extLst>
              <a:ext uri="{FF2B5EF4-FFF2-40B4-BE49-F238E27FC236}">
                <a16:creationId xmlns:a16="http://schemas.microsoft.com/office/drawing/2014/main" id="{D6C8DDA2-99A9-92BF-0D92-080059D71B1F}"/>
              </a:ext>
            </a:extLst>
          </p:cNvPr>
          <p:cNvCxnSpPr/>
          <p:nvPr/>
        </p:nvCxnSpPr>
        <p:spPr>
          <a:xfrm flipV="1">
            <a:off x="5665304" y="5839462"/>
            <a:ext cx="0" cy="32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608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AA0E07-8853-D74D-3E29-CBC40D5E0D7D}"/>
              </a:ext>
            </a:extLst>
          </p:cNvPr>
          <p:cNvPicPr>
            <a:picLocks noChangeAspect="1"/>
          </p:cNvPicPr>
          <p:nvPr/>
        </p:nvPicPr>
        <p:blipFill>
          <a:blip r:embed="rId2"/>
          <a:stretch>
            <a:fillRect/>
          </a:stretch>
        </p:blipFill>
        <p:spPr>
          <a:xfrm>
            <a:off x="0" y="287215"/>
            <a:ext cx="12192000" cy="6283569"/>
          </a:xfrm>
          <a:prstGeom prst="rect">
            <a:avLst/>
          </a:prstGeom>
        </p:spPr>
      </p:pic>
    </p:spTree>
    <p:extLst>
      <p:ext uri="{BB962C8B-B14F-4D97-AF65-F5344CB8AC3E}">
        <p14:creationId xmlns:p14="http://schemas.microsoft.com/office/powerpoint/2010/main" val="2329015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D5DB66C-27FB-4341-844B-97D4E0C53835}"/>
              </a:ext>
            </a:extLst>
          </p:cNvPr>
          <p:cNvSpPr txBox="1"/>
          <p:nvPr/>
        </p:nvSpPr>
        <p:spPr>
          <a:xfrm>
            <a:off x="1563329" y="2844225"/>
            <a:ext cx="8917858" cy="584775"/>
          </a:xfrm>
          <a:prstGeom prst="rect">
            <a:avLst/>
          </a:prstGeom>
          <a:noFill/>
        </p:spPr>
        <p:txBody>
          <a:bodyPr wrap="square">
            <a:spAutoFit/>
          </a:bodyPr>
          <a:lstStyle/>
          <a:p>
            <a:pPr algn="ctr"/>
            <a:r>
              <a:rPr lang="en-US" altLang="zh-CN" sz="3200" b="1" dirty="0"/>
              <a:t>Explanation by Example </a:t>
            </a:r>
            <a:endParaRPr lang="zh-CN" altLang="en-US" sz="3200" dirty="0"/>
          </a:p>
        </p:txBody>
      </p:sp>
    </p:spTree>
    <p:extLst>
      <p:ext uri="{BB962C8B-B14F-4D97-AF65-F5344CB8AC3E}">
        <p14:creationId xmlns:p14="http://schemas.microsoft.com/office/powerpoint/2010/main" val="842214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816077" y="754077"/>
            <a:ext cx="11192891" cy="646916"/>
            <a:chOff x="0" y="-7149"/>
            <a:chExt cx="12192000" cy="646916"/>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116547"/>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Main Idea</a:t>
              </a:r>
            </a:p>
          </p:txBody>
        </p:sp>
      </p:grpSp>
      <p:sp>
        <p:nvSpPr>
          <p:cNvPr id="8" name="文本框 7">
            <a:extLst>
              <a:ext uri="{FF2B5EF4-FFF2-40B4-BE49-F238E27FC236}">
                <a16:creationId xmlns:a16="http://schemas.microsoft.com/office/drawing/2014/main" id="{268C65F0-7F10-63D6-CF79-006410F5CC3D}"/>
              </a:ext>
            </a:extLst>
          </p:cNvPr>
          <p:cNvSpPr txBox="1"/>
          <p:nvPr/>
        </p:nvSpPr>
        <p:spPr>
          <a:xfrm>
            <a:off x="1042005" y="1797784"/>
            <a:ext cx="10149456" cy="163121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When asked for an explanation for a new input, these approaches return other example(s) for supporting or counter example. </a:t>
            </a:r>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en-US" altLang="zh-CN" sz="2000" dirty="0"/>
              <a:t>One basic intuition is to find examples that the model considers to be most similar (in terms of latent representations)</a:t>
            </a:r>
            <a:endParaRPr lang="zh-CN" altLang="en-US" sz="2000" dirty="0"/>
          </a:p>
        </p:txBody>
      </p:sp>
    </p:spTree>
    <p:extLst>
      <p:ext uri="{BB962C8B-B14F-4D97-AF65-F5344CB8AC3E}">
        <p14:creationId xmlns:p14="http://schemas.microsoft.com/office/powerpoint/2010/main" val="4168160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686868" y="346573"/>
            <a:ext cx="11192891"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via Influence Functions</a:t>
              </a:r>
            </a:p>
          </p:txBody>
        </p:sp>
      </p:grpSp>
      <p:sp>
        <p:nvSpPr>
          <p:cNvPr id="7" name="文本框 6">
            <a:extLst>
              <a:ext uri="{FF2B5EF4-FFF2-40B4-BE49-F238E27FC236}">
                <a16:creationId xmlns:a16="http://schemas.microsoft.com/office/drawing/2014/main" id="{38E98E3E-6FC1-6701-42BD-C0A9ABED594D}"/>
              </a:ext>
            </a:extLst>
          </p:cNvPr>
          <p:cNvSpPr txBox="1"/>
          <p:nvPr/>
        </p:nvSpPr>
        <p:spPr>
          <a:xfrm>
            <a:off x="804210" y="1050372"/>
            <a:ext cx="9939989"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To understand the effect of training points on a model’s predictions</a:t>
            </a:r>
          </a:p>
          <a:p>
            <a:pPr marL="342900" indent="-342900">
              <a:buFont typeface="Wingdings" panose="05000000000000000000" pitchFamily="2" charset="2"/>
              <a:buChar char="l"/>
            </a:pPr>
            <a:r>
              <a:rPr lang="en-US" altLang="zh-CN" sz="2000" dirty="0"/>
              <a:t>How would the model’s predictions change if we did not have this training point?</a:t>
            </a:r>
            <a:endParaRPr lang="zh-CN" altLang="en-US" sz="2000" dirty="0"/>
          </a:p>
        </p:txBody>
      </p:sp>
      <p:pic>
        <p:nvPicPr>
          <p:cNvPr id="9" name="图片 8">
            <a:extLst>
              <a:ext uri="{FF2B5EF4-FFF2-40B4-BE49-F238E27FC236}">
                <a16:creationId xmlns:a16="http://schemas.microsoft.com/office/drawing/2014/main" id="{A23E8DBA-C160-ED03-B7BF-1FCAF1B576C1}"/>
              </a:ext>
            </a:extLst>
          </p:cNvPr>
          <p:cNvPicPr>
            <a:picLocks noChangeAspect="1"/>
          </p:cNvPicPr>
          <p:nvPr/>
        </p:nvPicPr>
        <p:blipFill rotWithShape="1">
          <a:blip r:embed="rId2"/>
          <a:srcRect t="8261"/>
          <a:stretch/>
        </p:blipFill>
        <p:spPr>
          <a:xfrm>
            <a:off x="1361453" y="2101118"/>
            <a:ext cx="5553075" cy="480598"/>
          </a:xfrm>
          <a:prstGeom prst="rect">
            <a:avLst/>
          </a:prstGeom>
        </p:spPr>
      </p:pic>
      <p:pic>
        <p:nvPicPr>
          <p:cNvPr id="11" name="图片 10">
            <a:extLst>
              <a:ext uri="{FF2B5EF4-FFF2-40B4-BE49-F238E27FC236}">
                <a16:creationId xmlns:a16="http://schemas.microsoft.com/office/drawing/2014/main" id="{D40DB88C-1B30-6B69-98EC-982DAE2964FC}"/>
              </a:ext>
            </a:extLst>
          </p:cNvPr>
          <p:cNvPicPr>
            <a:picLocks noChangeAspect="1"/>
          </p:cNvPicPr>
          <p:nvPr/>
        </p:nvPicPr>
        <p:blipFill>
          <a:blip r:embed="rId3"/>
          <a:stretch>
            <a:fillRect/>
          </a:stretch>
        </p:blipFill>
        <p:spPr>
          <a:xfrm>
            <a:off x="1361453" y="2924576"/>
            <a:ext cx="5391150" cy="857250"/>
          </a:xfrm>
          <a:prstGeom prst="rect">
            <a:avLst/>
          </a:prstGeom>
        </p:spPr>
      </p:pic>
      <p:sp>
        <p:nvSpPr>
          <p:cNvPr id="13" name="文本框 12">
            <a:extLst>
              <a:ext uri="{FF2B5EF4-FFF2-40B4-BE49-F238E27FC236}">
                <a16:creationId xmlns:a16="http://schemas.microsoft.com/office/drawing/2014/main" id="{046DEDD8-C841-30AA-126C-7ACF604A3EFD}"/>
              </a:ext>
            </a:extLst>
          </p:cNvPr>
          <p:cNvSpPr txBox="1"/>
          <p:nvPr/>
        </p:nvSpPr>
        <p:spPr>
          <a:xfrm>
            <a:off x="7412105" y="2658684"/>
            <a:ext cx="3719721" cy="400110"/>
          </a:xfrm>
          <a:prstGeom prst="rect">
            <a:avLst/>
          </a:prstGeom>
          <a:noFill/>
        </p:spPr>
        <p:txBody>
          <a:bodyPr wrap="square">
            <a:spAutoFit/>
          </a:bodyPr>
          <a:lstStyle/>
          <a:p>
            <a:r>
              <a:rPr lang="en-US" altLang="zh-CN" sz="2000" dirty="0">
                <a:solidFill>
                  <a:srgbClr val="FF0000"/>
                </a:solidFill>
              </a:rPr>
              <a:t>Upweighting a training point</a:t>
            </a:r>
            <a:endParaRPr lang="zh-CN" altLang="en-US" sz="2000" dirty="0">
              <a:solidFill>
                <a:srgbClr val="FF0000"/>
              </a:solidFill>
            </a:endParaRPr>
          </a:p>
        </p:txBody>
      </p:sp>
      <p:sp>
        <p:nvSpPr>
          <p:cNvPr id="17" name="文本框 16">
            <a:extLst>
              <a:ext uri="{FF2B5EF4-FFF2-40B4-BE49-F238E27FC236}">
                <a16:creationId xmlns:a16="http://schemas.microsoft.com/office/drawing/2014/main" id="{3C1FA5FB-E7D4-3D97-CAD3-7FF20FA9A023}"/>
              </a:ext>
            </a:extLst>
          </p:cNvPr>
          <p:cNvSpPr txBox="1"/>
          <p:nvPr/>
        </p:nvSpPr>
        <p:spPr>
          <a:xfrm>
            <a:off x="804210" y="3959220"/>
            <a:ext cx="9248982"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How would the model’s predictions change if a training input were modified?</a:t>
            </a:r>
            <a:endParaRPr lang="zh-CN" altLang="en-US" sz="2000" dirty="0"/>
          </a:p>
        </p:txBody>
      </p:sp>
      <p:grpSp>
        <p:nvGrpSpPr>
          <p:cNvPr id="22" name="组合 21">
            <a:extLst>
              <a:ext uri="{FF2B5EF4-FFF2-40B4-BE49-F238E27FC236}">
                <a16:creationId xmlns:a16="http://schemas.microsoft.com/office/drawing/2014/main" id="{AEB1233F-6C0C-5BE5-FF81-14D69B82AB14}"/>
              </a:ext>
            </a:extLst>
          </p:cNvPr>
          <p:cNvGrpSpPr/>
          <p:nvPr/>
        </p:nvGrpSpPr>
        <p:grpSpPr>
          <a:xfrm>
            <a:off x="1112976" y="4568365"/>
            <a:ext cx="7820025" cy="428625"/>
            <a:chOff x="1490662" y="5284600"/>
            <a:chExt cx="7820025" cy="428625"/>
          </a:xfrm>
        </p:grpSpPr>
        <p:pic>
          <p:nvPicPr>
            <p:cNvPr id="19" name="图片 18">
              <a:extLst>
                <a:ext uri="{FF2B5EF4-FFF2-40B4-BE49-F238E27FC236}">
                  <a16:creationId xmlns:a16="http://schemas.microsoft.com/office/drawing/2014/main" id="{6C3912F0-99F6-3577-9AE2-7F4DCC5112E5}"/>
                </a:ext>
              </a:extLst>
            </p:cNvPr>
            <p:cNvPicPr>
              <a:picLocks noChangeAspect="1"/>
            </p:cNvPicPr>
            <p:nvPr/>
          </p:nvPicPr>
          <p:blipFill>
            <a:blip r:embed="rId4"/>
            <a:stretch>
              <a:fillRect/>
            </a:stretch>
          </p:blipFill>
          <p:spPr>
            <a:xfrm>
              <a:off x="1490662" y="5284600"/>
              <a:ext cx="1790700" cy="428625"/>
            </a:xfrm>
            <a:prstGeom prst="rect">
              <a:avLst/>
            </a:prstGeom>
          </p:spPr>
        </p:pic>
        <p:pic>
          <p:nvPicPr>
            <p:cNvPr id="21" name="图片 20">
              <a:extLst>
                <a:ext uri="{FF2B5EF4-FFF2-40B4-BE49-F238E27FC236}">
                  <a16:creationId xmlns:a16="http://schemas.microsoft.com/office/drawing/2014/main" id="{78219C7A-B3D3-B6F5-FE7D-D07F8CA3EF11}"/>
                </a:ext>
              </a:extLst>
            </p:cNvPr>
            <p:cNvPicPr>
              <a:picLocks noChangeAspect="1"/>
            </p:cNvPicPr>
            <p:nvPr/>
          </p:nvPicPr>
          <p:blipFill rotWithShape="1">
            <a:blip r:embed="rId5"/>
            <a:srcRect t="8164" b="18634"/>
            <a:stretch/>
          </p:blipFill>
          <p:spPr>
            <a:xfrm>
              <a:off x="3281362" y="5371572"/>
              <a:ext cx="6029325" cy="341653"/>
            </a:xfrm>
            <a:prstGeom prst="rect">
              <a:avLst/>
            </a:prstGeom>
          </p:spPr>
        </p:pic>
      </p:grpSp>
      <p:pic>
        <p:nvPicPr>
          <p:cNvPr id="24" name="图片 23">
            <a:extLst>
              <a:ext uri="{FF2B5EF4-FFF2-40B4-BE49-F238E27FC236}">
                <a16:creationId xmlns:a16="http://schemas.microsoft.com/office/drawing/2014/main" id="{8886398B-E227-E5B9-BB93-4BA025FFAAC3}"/>
              </a:ext>
            </a:extLst>
          </p:cNvPr>
          <p:cNvPicPr>
            <a:picLocks noChangeAspect="1"/>
          </p:cNvPicPr>
          <p:nvPr/>
        </p:nvPicPr>
        <p:blipFill>
          <a:blip r:embed="rId6"/>
          <a:stretch>
            <a:fillRect/>
          </a:stretch>
        </p:blipFill>
        <p:spPr>
          <a:xfrm>
            <a:off x="1015654" y="5292997"/>
            <a:ext cx="5791200" cy="1323975"/>
          </a:xfrm>
          <a:prstGeom prst="rect">
            <a:avLst/>
          </a:prstGeom>
        </p:spPr>
      </p:pic>
      <p:sp>
        <p:nvSpPr>
          <p:cNvPr id="26" name="文本框 25">
            <a:extLst>
              <a:ext uri="{FF2B5EF4-FFF2-40B4-BE49-F238E27FC236}">
                <a16:creationId xmlns:a16="http://schemas.microsoft.com/office/drawing/2014/main" id="{6268BA28-3E86-0D88-3E36-C2341F015739}"/>
              </a:ext>
            </a:extLst>
          </p:cNvPr>
          <p:cNvSpPr txBox="1"/>
          <p:nvPr/>
        </p:nvSpPr>
        <p:spPr>
          <a:xfrm>
            <a:off x="7412105" y="5736834"/>
            <a:ext cx="3458736" cy="400110"/>
          </a:xfrm>
          <a:prstGeom prst="rect">
            <a:avLst/>
          </a:prstGeom>
          <a:noFill/>
        </p:spPr>
        <p:txBody>
          <a:bodyPr wrap="square">
            <a:spAutoFit/>
          </a:bodyPr>
          <a:lstStyle/>
          <a:p>
            <a:r>
              <a:rPr lang="en-US" altLang="zh-CN" sz="2000" dirty="0">
                <a:solidFill>
                  <a:srgbClr val="FF0000"/>
                </a:solidFill>
              </a:rPr>
              <a:t>Perturbing a training input</a:t>
            </a:r>
            <a:endParaRPr lang="zh-CN" altLang="en-US" sz="2000" dirty="0">
              <a:solidFill>
                <a:srgbClr val="FF0000"/>
              </a:solidFill>
            </a:endParaRPr>
          </a:p>
        </p:txBody>
      </p:sp>
      <p:sp>
        <p:nvSpPr>
          <p:cNvPr id="6" name="文本框 5">
            <a:extLst>
              <a:ext uri="{FF2B5EF4-FFF2-40B4-BE49-F238E27FC236}">
                <a16:creationId xmlns:a16="http://schemas.microsoft.com/office/drawing/2014/main" id="{DACDF68D-8BBD-0B39-4DFF-388A0568642B}"/>
              </a:ext>
            </a:extLst>
          </p:cNvPr>
          <p:cNvSpPr txBox="1"/>
          <p:nvPr/>
        </p:nvSpPr>
        <p:spPr>
          <a:xfrm>
            <a:off x="5616959" y="255592"/>
            <a:ext cx="5965932" cy="584775"/>
          </a:xfrm>
          <a:prstGeom prst="rect">
            <a:avLst/>
          </a:prstGeom>
          <a:noFill/>
        </p:spPr>
        <p:txBody>
          <a:bodyPr wrap="square">
            <a:spAutoFit/>
          </a:bodyPr>
          <a:lstStyle/>
          <a:p>
            <a:r>
              <a:rPr lang="en-US" altLang="zh-CN" sz="1600" dirty="0"/>
              <a:t>Koh and Liang, Understanding Black-box Predictions via Influence Functions, ICML 2017</a:t>
            </a:r>
            <a:endParaRPr lang="zh-CN" altLang="en-US" sz="1600" dirty="0"/>
          </a:p>
        </p:txBody>
      </p:sp>
    </p:spTree>
    <p:extLst>
      <p:ext uri="{BB962C8B-B14F-4D97-AF65-F5344CB8AC3E}">
        <p14:creationId xmlns:p14="http://schemas.microsoft.com/office/powerpoint/2010/main" val="1053000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686868" y="346573"/>
            <a:ext cx="11192891"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via Influence Functions</a:t>
              </a:r>
            </a:p>
          </p:txBody>
        </p:sp>
      </p:grpSp>
      <p:pic>
        <p:nvPicPr>
          <p:cNvPr id="6" name="图片 5">
            <a:extLst>
              <a:ext uri="{FF2B5EF4-FFF2-40B4-BE49-F238E27FC236}">
                <a16:creationId xmlns:a16="http://schemas.microsoft.com/office/drawing/2014/main" id="{C730DDAA-2145-0E5E-FA20-FE2E24DCAABD}"/>
              </a:ext>
            </a:extLst>
          </p:cNvPr>
          <p:cNvPicPr>
            <a:picLocks noChangeAspect="1"/>
          </p:cNvPicPr>
          <p:nvPr/>
        </p:nvPicPr>
        <p:blipFill>
          <a:blip r:embed="rId2"/>
          <a:stretch>
            <a:fillRect/>
          </a:stretch>
        </p:blipFill>
        <p:spPr>
          <a:xfrm>
            <a:off x="378516" y="2267452"/>
            <a:ext cx="5268597" cy="2104411"/>
          </a:xfrm>
          <a:prstGeom prst="rect">
            <a:avLst/>
          </a:prstGeom>
        </p:spPr>
      </p:pic>
      <p:pic>
        <p:nvPicPr>
          <p:cNvPr id="10" name="图片 9">
            <a:extLst>
              <a:ext uri="{FF2B5EF4-FFF2-40B4-BE49-F238E27FC236}">
                <a16:creationId xmlns:a16="http://schemas.microsoft.com/office/drawing/2014/main" id="{F96F7199-2E16-3E1E-DCBC-4DD317B2467D}"/>
              </a:ext>
            </a:extLst>
          </p:cNvPr>
          <p:cNvPicPr>
            <a:picLocks noChangeAspect="1"/>
          </p:cNvPicPr>
          <p:nvPr/>
        </p:nvPicPr>
        <p:blipFill>
          <a:blip r:embed="rId3"/>
          <a:stretch>
            <a:fillRect/>
          </a:stretch>
        </p:blipFill>
        <p:spPr>
          <a:xfrm>
            <a:off x="6026426" y="2151616"/>
            <a:ext cx="5584104" cy="2554767"/>
          </a:xfrm>
          <a:prstGeom prst="rect">
            <a:avLst/>
          </a:prstGeom>
        </p:spPr>
      </p:pic>
      <p:pic>
        <p:nvPicPr>
          <p:cNvPr id="14" name="图片 13">
            <a:extLst>
              <a:ext uri="{FF2B5EF4-FFF2-40B4-BE49-F238E27FC236}">
                <a16:creationId xmlns:a16="http://schemas.microsoft.com/office/drawing/2014/main" id="{7AE1E5A5-DC47-73D2-06A5-747505D996A4}"/>
              </a:ext>
            </a:extLst>
          </p:cNvPr>
          <p:cNvPicPr>
            <a:picLocks noChangeAspect="1"/>
          </p:cNvPicPr>
          <p:nvPr/>
        </p:nvPicPr>
        <p:blipFill rotWithShape="1">
          <a:blip r:embed="rId4"/>
          <a:srcRect t="8006"/>
          <a:stretch/>
        </p:blipFill>
        <p:spPr>
          <a:xfrm>
            <a:off x="2372083" y="5357191"/>
            <a:ext cx="2932200" cy="616226"/>
          </a:xfrm>
          <a:prstGeom prst="rect">
            <a:avLst/>
          </a:prstGeom>
        </p:spPr>
      </p:pic>
      <p:grpSp>
        <p:nvGrpSpPr>
          <p:cNvPr id="23" name="组合 22">
            <a:extLst>
              <a:ext uri="{FF2B5EF4-FFF2-40B4-BE49-F238E27FC236}">
                <a16:creationId xmlns:a16="http://schemas.microsoft.com/office/drawing/2014/main" id="{5F405BCF-CA88-B3E5-5A74-EF98523EA874}"/>
              </a:ext>
            </a:extLst>
          </p:cNvPr>
          <p:cNvGrpSpPr/>
          <p:nvPr/>
        </p:nvGrpSpPr>
        <p:grpSpPr>
          <a:xfrm>
            <a:off x="6283313" y="5357191"/>
            <a:ext cx="2905125" cy="419100"/>
            <a:chOff x="6099213" y="5342903"/>
            <a:chExt cx="2905125" cy="419100"/>
          </a:xfrm>
        </p:grpSpPr>
        <p:pic>
          <p:nvPicPr>
            <p:cNvPr id="16" name="图片 15">
              <a:extLst>
                <a:ext uri="{FF2B5EF4-FFF2-40B4-BE49-F238E27FC236}">
                  <a16:creationId xmlns:a16="http://schemas.microsoft.com/office/drawing/2014/main" id="{943394BB-816F-2EB9-2377-6EE04FA51413}"/>
                </a:ext>
              </a:extLst>
            </p:cNvPr>
            <p:cNvPicPr>
              <a:picLocks noChangeAspect="1"/>
            </p:cNvPicPr>
            <p:nvPr/>
          </p:nvPicPr>
          <p:blipFill>
            <a:blip r:embed="rId5"/>
            <a:stretch>
              <a:fillRect/>
            </a:stretch>
          </p:blipFill>
          <p:spPr>
            <a:xfrm>
              <a:off x="6099213" y="5371478"/>
              <a:ext cx="1685925" cy="390525"/>
            </a:xfrm>
            <a:prstGeom prst="rect">
              <a:avLst/>
            </a:prstGeom>
          </p:spPr>
        </p:pic>
        <p:pic>
          <p:nvPicPr>
            <p:cNvPr id="20" name="图片 19">
              <a:extLst>
                <a:ext uri="{FF2B5EF4-FFF2-40B4-BE49-F238E27FC236}">
                  <a16:creationId xmlns:a16="http://schemas.microsoft.com/office/drawing/2014/main" id="{E0C0E6B7-C415-CDE3-48AD-9097E980071D}"/>
                </a:ext>
              </a:extLst>
            </p:cNvPr>
            <p:cNvPicPr>
              <a:picLocks noChangeAspect="1"/>
            </p:cNvPicPr>
            <p:nvPr/>
          </p:nvPicPr>
          <p:blipFill>
            <a:blip r:embed="rId6"/>
            <a:stretch>
              <a:fillRect/>
            </a:stretch>
          </p:blipFill>
          <p:spPr>
            <a:xfrm>
              <a:off x="7785138" y="5342903"/>
              <a:ext cx="1219200" cy="419100"/>
            </a:xfrm>
            <a:prstGeom prst="rect">
              <a:avLst/>
            </a:prstGeom>
          </p:spPr>
        </p:pic>
      </p:grpSp>
      <p:sp>
        <p:nvSpPr>
          <p:cNvPr id="25" name="文本框 24">
            <a:extLst>
              <a:ext uri="{FF2B5EF4-FFF2-40B4-BE49-F238E27FC236}">
                <a16:creationId xmlns:a16="http://schemas.microsoft.com/office/drawing/2014/main" id="{6E8210E4-CAB5-33BB-5DBF-187E9D818C7D}"/>
              </a:ext>
            </a:extLst>
          </p:cNvPr>
          <p:cNvSpPr txBox="1"/>
          <p:nvPr/>
        </p:nvSpPr>
        <p:spPr>
          <a:xfrm>
            <a:off x="5574321" y="5406959"/>
            <a:ext cx="521679" cy="369332"/>
          </a:xfrm>
          <a:prstGeom prst="rect">
            <a:avLst/>
          </a:prstGeom>
          <a:noFill/>
        </p:spPr>
        <p:txBody>
          <a:bodyPr wrap="square" rtlCol="0">
            <a:spAutoFit/>
          </a:bodyPr>
          <a:lstStyle/>
          <a:p>
            <a:r>
              <a:rPr lang="en-US" altLang="zh-CN" dirty="0">
                <a:solidFill>
                  <a:srgbClr val="FF0000"/>
                </a:solidFill>
              </a:rPr>
              <a:t>VS.</a:t>
            </a:r>
            <a:endParaRPr lang="zh-CN" altLang="en-US" dirty="0">
              <a:solidFill>
                <a:srgbClr val="FF0000"/>
              </a:solidFill>
            </a:endParaRPr>
          </a:p>
        </p:txBody>
      </p:sp>
    </p:spTree>
    <p:extLst>
      <p:ext uri="{BB962C8B-B14F-4D97-AF65-F5344CB8AC3E}">
        <p14:creationId xmlns:p14="http://schemas.microsoft.com/office/powerpoint/2010/main" val="2331470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686868" y="346573"/>
            <a:ext cx="11192891"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6212450"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via Influence Functions</a:t>
              </a:r>
            </a:p>
          </p:txBody>
        </p:sp>
      </p:grpSp>
      <p:pic>
        <p:nvPicPr>
          <p:cNvPr id="7" name="图片 6">
            <a:extLst>
              <a:ext uri="{FF2B5EF4-FFF2-40B4-BE49-F238E27FC236}">
                <a16:creationId xmlns:a16="http://schemas.microsoft.com/office/drawing/2014/main" id="{61EA7434-4C4E-04A4-DC16-0DD59B2C026A}"/>
              </a:ext>
            </a:extLst>
          </p:cNvPr>
          <p:cNvPicPr>
            <a:picLocks noChangeAspect="1"/>
          </p:cNvPicPr>
          <p:nvPr/>
        </p:nvPicPr>
        <p:blipFill>
          <a:blip r:embed="rId2"/>
          <a:stretch>
            <a:fillRect/>
          </a:stretch>
        </p:blipFill>
        <p:spPr>
          <a:xfrm>
            <a:off x="860534" y="1620899"/>
            <a:ext cx="5271467" cy="4441556"/>
          </a:xfrm>
          <a:prstGeom prst="rect">
            <a:avLst/>
          </a:prstGeom>
        </p:spPr>
      </p:pic>
      <p:pic>
        <p:nvPicPr>
          <p:cNvPr id="9" name="图片 8">
            <a:extLst>
              <a:ext uri="{FF2B5EF4-FFF2-40B4-BE49-F238E27FC236}">
                <a16:creationId xmlns:a16="http://schemas.microsoft.com/office/drawing/2014/main" id="{8E2E96C7-A568-FDDC-12AA-A1A8C4D9BDFB}"/>
              </a:ext>
            </a:extLst>
          </p:cNvPr>
          <p:cNvPicPr>
            <a:picLocks noChangeAspect="1"/>
          </p:cNvPicPr>
          <p:nvPr/>
        </p:nvPicPr>
        <p:blipFill>
          <a:blip r:embed="rId3"/>
          <a:stretch>
            <a:fillRect/>
          </a:stretch>
        </p:blipFill>
        <p:spPr>
          <a:xfrm>
            <a:off x="6384041" y="3349487"/>
            <a:ext cx="5393829" cy="1539999"/>
          </a:xfrm>
          <a:prstGeom prst="rect">
            <a:avLst/>
          </a:prstGeom>
        </p:spPr>
      </p:pic>
    </p:spTree>
    <p:extLst>
      <p:ext uri="{BB962C8B-B14F-4D97-AF65-F5344CB8AC3E}">
        <p14:creationId xmlns:p14="http://schemas.microsoft.com/office/powerpoint/2010/main" val="3167225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06746" y="336633"/>
            <a:ext cx="11192891"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10264291"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Case-Based Reasoning through Prototypes</a:t>
              </a:r>
              <a:endParaRPr lang="fr-FR" altLang="zh-CN" sz="2800" b="1" dirty="0">
                <a:latin typeface="Cambria" panose="02040503050406030204" pitchFamily="18" charset="0"/>
                <a:ea typeface="Cambria" panose="02040503050406030204" pitchFamily="18" charset="0"/>
              </a:endParaRPr>
            </a:p>
          </p:txBody>
        </p:sp>
      </p:grpSp>
      <p:sp>
        <p:nvSpPr>
          <p:cNvPr id="7" name="文本框 6">
            <a:extLst>
              <a:ext uri="{FF2B5EF4-FFF2-40B4-BE49-F238E27FC236}">
                <a16:creationId xmlns:a16="http://schemas.microsoft.com/office/drawing/2014/main" id="{97BDF6D6-8309-CC32-5DFB-7DFF61251EA1}"/>
              </a:ext>
            </a:extLst>
          </p:cNvPr>
          <p:cNvSpPr txBox="1"/>
          <p:nvPr/>
        </p:nvSpPr>
        <p:spPr>
          <a:xfrm>
            <a:off x="923480" y="1227339"/>
            <a:ext cx="10069197"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Observations are classified based on their proximity to a prototype observation within the dataset</a:t>
            </a:r>
            <a:r>
              <a:rPr lang="en-US" altLang="zh-CN" dirty="0"/>
              <a:t>. </a:t>
            </a:r>
            <a:endParaRPr lang="zh-CN" altLang="en-US" dirty="0"/>
          </a:p>
        </p:txBody>
      </p:sp>
      <p:pic>
        <p:nvPicPr>
          <p:cNvPr id="9" name="图片 8">
            <a:extLst>
              <a:ext uri="{FF2B5EF4-FFF2-40B4-BE49-F238E27FC236}">
                <a16:creationId xmlns:a16="http://schemas.microsoft.com/office/drawing/2014/main" id="{9DA5A1D2-72FD-DEAB-593A-51AF0A045E1A}"/>
              </a:ext>
            </a:extLst>
          </p:cNvPr>
          <p:cNvPicPr>
            <a:picLocks noChangeAspect="1"/>
          </p:cNvPicPr>
          <p:nvPr/>
        </p:nvPicPr>
        <p:blipFill>
          <a:blip r:embed="rId2"/>
          <a:stretch>
            <a:fillRect/>
          </a:stretch>
        </p:blipFill>
        <p:spPr>
          <a:xfrm>
            <a:off x="1428079" y="1904004"/>
            <a:ext cx="8533175" cy="3706659"/>
          </a:xfrm>
          <a:prstGeom prst="rect">
            <a:avLst/>
          </a:prstGeom>
        </p:spPr>
      </p:pic>
      <p:pic>
        <p:nvPicPr>
          <p:cNvPr id="11" name="图片 10">
            <a:extLst>
              <a:ext uri="{FF2B5EF4-FFF2-40B4-BE49-F238E27FC236}">
                <a16:creationId xmlns:a16="http://schemas.microsoft.com/office/drawing/2014/main" id="{B42192CA-9648-E6E7-8F9E-1359361BEBA1}"/>
              </a:ext>
            </a:extLst>
          </p:cNvPr>
          <p:cNvPicPr>
            <a:picLocks noChangeAspect="1"/>
          </p:cNvPicPr>
          <p:nvPr/>
        </p:nvPicPr>
        <p:blipFill>
          <a:blip r:embed="rId3"/>
          <a:stretch>
            <a:fillRect/>
          </a:stretch>
        </p:blipFill>
        <p:spPr>
          <a:xfrm>
            <a:off x="706746" y="5865193"/>
            <a:ext cx="6238875" cy="561975"/>
          </a:xfrm>
          <a:prstGeom prst="rect">
            <a:avLst/>
          </a:prstGeom>
        </p:spPr>
      </p:pic>
      <p:pic>
        <p:nvPicPr>
          <p:cNvPr id="13" name="图片 12">
            <a:extLst>
              <a:ext uri="{FF2B5EF4-FFF2-40B4-BE49-F238E27FC236}">
                <a16:creationId xmlns:a16="http://schemas.microsoft.com/office/drawing/2014/main" id="{CFCFB2DE-27AD-B1C5-66E7-F273D0A41371}"/>
              </a:ext>
            </a:extLst>
          </p:cNvPr>
          <p:cNvPicPr>
            <a:picLocks noChangeAspect="1"/>
          </p:cNvPicPr>
          <p:nvPr/>
        </p:nvPicPr>
        <p:blipFill>
          <a:blip r:embed="rId4"/>
          <a:stretch>
            <a:fillRect/>
          </a:stretch>
        </p:blipFill>
        <p:spPr>
          <a:xfrm>
            <a:off x="7307745" y="5722317"/>
            <a:ext cx="3028950" cy="847725"/>
          </a:xfrm>
          <a:prstGeom prst="rect">
            <a:avLst/>
          </a:prstGeom>
        </p:spPr>
      </p:pic>
    </p:spTree>
    <p:extLst>
      <p:ext uri="{BB962C8B-B14F-4D97-AF65-F5344CB8AC3E}">
        <p14:creationId xmlns:p14="http://schemas.microsoft.com/office/powerpoint/2010/main" val="793698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06746" y="336633"/>
            <a:ext cx="11192891"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10264291"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Case-Based Reasoning through Prototypes</a:t>
              </a:r>
              <a:endParaRPr lang="fr-FR" altLang="zh-CN" sz="2800" b="1" dirty="0">
                <a:latin typeface="Cambria" panose="02040503050406030204" pitchFamily="18" charset="0"/>
                <a:ea typeface="Cambria" panose="02040503050406030204" pitchFamily="18" charset="0"/>
              </a:endParaRPr>
            </a:p>
          </p:txBody>
        </p:sp>
      </p:grpSp>
      <p:sp>
        <p:nvSpPr>
          <p:cNvPr id="7" name="文本框 6">
            <a:extLst>
              <a:ext uri="{FF2B5EF4-FFF2-40B4-BE49-F238E27FC236}">
                <a16:creationId xmlns:a16="http://schemas.microsoft.com/office/drawing/2014/main" id="{97BDF6D6-8309-CC32-5DFB-7DFF61251EA1}"/>
              </a:ext>
            </a:extLst>
          </p:cNvPr>
          <p:cNvSpPr txBox="1"/>
          <p:nvPr/>
        </p:nvSpPr>
        <p:spPr>
          <a:xfrm>
            <a:off x="923480" y="1227339"/>
            <a:ext cx="10069197"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Loss function reflects the needs for both accuracy and interpretability. </a:t>
            </a:r>
            <a:endParaRPr lang="zh-CN" altLang="en-US" sz="2000" dirty="0"/>
          </a:p>
        </p:txBody>
      </p:sp>
      <p:pic>
        <p:nvPicPr>
          <p:cNvPr id="6" name="图片 5">
            <a:extLst>
              <a:ext uri="{FF2B5EF4-FFF2-40B4-BE49-F238E27FC236}">
                <a16:creationId xmlns:a16="http://schemas.microsoft.com/office/drawing/2014/main" id="{86E9A6AD-5CD8-44ED-5BCF-54B425AC00B8}"/>
              </a:ext>
            </a:extLst>
          </p:cNvPr>
          <p:cNvPicPr>
            <a:picLocks noChangeAspect="1"/>
          </p:cNvPicPr>
          <p:nvPr/>
        </p:nvPicPr>
        <p:blipFill>
          <a:blip r:embed="rId2"/>
          <a:stretch>
            <a:fillRect/>
          </a:stretch>
        </p:blipFill>
        <p:spPr>
          <a:xfrm>
            <a:off x="1090492" y="1953046"/>
            <a:ext cx="5519030" cy="957988"/>
          </a:xfrm>
          <a:prstGeom prst="rect">
            <a:avLst/>
          </a:prstGeom>
        </p:spPr>
      </p:pic>
      <p:pic>
        <p:nvPicPr>
          <p:cNvPr id="10" name="图片 9">
            <a:extLst>
              <a:ext uri="{FF2B5EF4-FFF2-40B4-BE49-F238E27FC236}">
                <a16:creationId xmlns:a16="http://schemas.microsoft.com/office/drawing/2014/main" id="{7DD869BE-0733-2CBA-DBF0-0ED7A0460353}"/>
              </a:ext>
            </a:extLst>
          </p:cNvPr>
          <p:cNvPicPr>
            <a:picLocks noChangeAspect="1"/>
          </p:cNvPicPr>
          <p:nvPr/>
        </p:nvPicPr>
        <p:blipFill>
          <a:blip r:embed="rId3"/>
          <a:stretch>
            <a:fillRect/>
          </a:stretch>
        </p:blipFill>
        <p:spPr>
          <a:xfrm>
            <a:off x="1138591" y="3023121"/>
            <a:ext cx="4810125" cy="914400"/>
          </a:xfrm>
          <a:prstGeom prst="rect">
            <a:avLst/>
          </a:prstGeom>
        </p:spPr>
      </p:pic>
      <p:pic>
        <p:nvPicPr>
          <p:cNvPr id="14" name="图片 13">
            <a:extLst>
              <a:ext uri="{FF2B5EF4-FFF2-40B4-BE49-F238E27FC236}">
                <a16:creationId xmlns:a16="http://schemas.microsoft.com/office/drawing/2014/main" id="{35D200ED-1C7B-E0C1-C092-E04153685156}"/>
              </a:ext>
            </a:extLst>
          </p:cNvPr>
          <p:cNvPicPr>
            <a:picLocks noChangeAspect="1"/>
          </p:cNvPicPr>
          <p:nvPr/>
        </p:nvPicPr>
        <p:blipFill>
          <a:blip r:embed="rId4"/>
          <a:stretch>
            <a:fillRect/>
          </a:stretch>
        </p:blipFill>
        <p:spPr>
          <a:xfrm>
            <a:off x="1138591" y="4250179"/>
            <a:ext cx="5422832" cy="858159"/>
          </a:xfrm>
          <a:prstGeom prst="rect">
            <a:avLst/>
          </a:prstGeom>
        </p:spPr>
      </p:pic>
      <p:pic>
        <p:nvPicPr>
          <p:cNvPr id="16" name="图片 15">
            <a:extLst>
              <a:ext uri="{FF2B5EF4-FFF2-40B4-BE49-F238E27FC236}">
                <a16:creationId xmlns:a16="http://schemas.microsoft.com/office/drawing/2014/main" id="{DF683920-BF16-8DCC-6F2E-5DB93864385F}"/>
              </a:ext>
            </a:extLst>
          </p:cNvPr>
          <p:cNvPicPr>
            <a:picLocks noChangeAspect="1"/>
          </p:cNvPicPr>
          <p:nvPr/>
        </p:nvPicPr>
        <p:blipFill>
          <a:blip r:embed="rId5"/>
          <a:stretch>
            <a:fillRect/>
          </a:stretch>
        </p:blipFill>
        <p:spPr>
          <a:xfrm>
            <a:off x="992507" y="5307495"/>
            <a:ext cx="5715000" cy="819150"/>
          </a:xfrm>
          <a:prstGeom prst="rect">
            <a:avLst/>
          </a:prstGeom>
        </p:spPr>
      </p:pic>
      <p:sp>
        <p:nvSpPr>
          <p:cNvPr id="18" name="文本框 17">
            <a:extLst>
              <a:ext uri="{FF2B5EF4-FFF2-40B4-BE49-F238E27FC236}">
                <a16:creationId xmlns:a16="http://schemas.microsoft.com/office/drawing/2014/main" id="{42A0F6CE-ED89-333A-AD7A-50C09361A291}"/>
              </a:ext>
            </a:extLst>
          </p:cNvPr>
          <p:cNvSpPr txBox="1"/>
          <p:nvPr/>
        </p:nvSpPr>
        <p:spPr>
          <a:xfrm>
            <a:off x="7193378" y="2263160"/>
            <a:ext cx="2358059" cy="369332"/>
          </a:xfrm>
          <a:prstGeom prst="rect">
            <a:avLst/>
          </a:prstGeom>
          <a:noFill/>
        </p:spPr>
        <p:txBody>
          <a:bodyPr wrap="square">
            <a:spAutoFit/>
          </a:bodyPr>
          <a:lstStyle/>
          <a:p>
            <a:r>
              <a:rPr lang="en-US" altLang="zh-CN" dirty="0"/>
              <a:t>cross-entropy loss</a:t>
            </a:r>
            <a:endParaRPr lang="zh-CN" altLang="en-US" dirty="0"/>
          </a:p>
        </p:txBody>
      </p:sp>
      <p:sp>
        <p:nvSpPr>
          <p:cNvPr id="20" name="文本框 19">
            <a:extLst>
              <a:ext uri="{FF2B5EF4-FFF2-40B4-BE49-F238E27FC236}">
                <a16:creationId xmlns:a16="http://schemas.microsoft.com/office/drawing/2014/main" id="{138C9F24-E521-A657-64CE-90E6A2F8B4A8}"/>
              </a:ext>
            </a:extLst>
          </p:cNvPr>
          <p:cNvSpPr txBox="1"/>
          <p:nvPr/>
        </p:nvSpPr>
        <p:spPr>
          <a:xfrm>
            <a:off x="7188701" y="3272468"/>
            <a:ext cx="2904711" cy="369332"/>
          </a:xfrm>
          <a:prstGeom prst="rect">
            <a:avLst/>
          </a:prstGeom>
          <a:noFill/>
        </p:spPr>
        <p:txBody>
          <a:bodyPr wrap="square">
            <a:spAutoFit/>
          </a:bodyPr>
          <a:lstStyle/>
          <a:p>
            <a:r>
              <a:rPr lang="en-US" altLang="zh-CN" dirty="0"/>
              <a:t>reconstruction loss</a:t>
            </a:r>
            <a:endParaRPr lang="zh-CN" altLang="en-US" dirty="0"/>
          </a:p>
        </p:txBody>
      </p:sp>
      <p:sp>
        <p:nvSpPr>
          <p:cNvPr id="22" name="文本框 21">
            <a:extLst>
              <a:ext uri="{FF2B5EF4-FFF2-40B4-BE49-F238E27FC236}">
                <a16:creationId xmlns:a16="http://schemas.microsoft.com/office/drawing/2014/main" id="{E8146F89-5913-FB5D-DCEC-7FED195B3950}"/>
              </a:ext>
            </a:extLst>
          </p:cNvPr>
          <p:cNvSpPr txBox="1"/>
          <p:nvPr/>
        </p:nvSpPr>
        <p:spPr>
          <a:xfrm>
            <a:off x="7177921" y="4963653"/>
            <a:ext cx="2633042" cy="646331"/>
          </a:xfrm>
          <a:prstGeom prst="rect">
            <a:avLst/>
          </a:prstGeom>
          <a:noFill/>
        </p:spPr>
        <p:txBody>
          <a:bodyPr wrap="square">
            <a:spAutoFit/>
          </a:bodyPr>
          <a:lstStyle/>
          <a:p>
            <a:r>
              <a:rPr lang="en-US" altLang="zh-CN" dirty="0"/>
              <a:t>two interpretability regularization terms</a:t>
            </a:r>
            <a:endParaRPr lang="zh-CN" altLang="en-US" dirty="0"/>
          </a:p>
        </p:txBody>
      </p:sp>
      <p:sp>
        <p:nvSpPr>
          <p:cNvPr id="2" name="文本框 1">
            <a:extLst>
              <a:ext uri="{FF2B5EF4-FFF2-40B4-BE49-F238E27FC236}">
                <a16:creationId xmlns:a16="http://schemas.microsoft.com/office/drawing/2014/main" id="{CE7152FB-6AAA-C03B-FA9E-3E437C4822BA}"/>
              </a:ext>
            </a:extLst>
          </p:cNvPr>
          <p:cNvSpPr txBox="1"/>
          <p:nvPr/>
        </p:nvSpPr>
        <p:spPr>
          <a:xfrm>
            <a:off x="10063406" y="2800014"/>
            <a:ext cx="1836231" cy="2308324"/>
          </a:xfrm>
          <a:prstGeom prst="rect">
            <a:avLst/>
          </a:prstGeom>
          <a:noFill/>
        </p:spPr>
        <p:txBody>
          <a:bodyPr wrap="square">
            <a:spAutoFit/>
          </a:bodyPr>
          <a:lstStyle/>
          <a:p>
            <a:r>
              <a:rPr lang="en-US" altLang="zh-CN" sz="1600" dirty="0"/>
              <a:t>Li et al., Deep Learning for Case-Based Reasoning through Prototypes:</a:t>
            </a:r>
          </a:p>
          <a:p>
            <a:r>
              <a:rPr lang="en-US" altLang="zh-CN" sz="1600" dirty="0"/>
              <a:t>A Neural Network that Explains Its Predictions, AAAI 2018</a:t>
            </a:r>
            <a:endParaRPr lang="zh-CN" altLang="en-US" sz="1600" dirty="0"/>
          </a:p>
        </p:txBody>
      </p:sp>
    </p:spTree>
    <p:extLst>
      <p:ext uri="{BB962C8B-B14F-4D97-AF65-F5344CB8AC3E}">
        <p14:creationId xmlns:p14="http://schemas.microsoft.com/office/powerpoint/2010/main" val="12775352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06746" y="336633"/>
            <a:ext cx="11192891"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10264291" cy="523220"/>
            </a:xfrm>
            <a:prstGeom prst="rect">
              <a:avLst/>
            </a:prstGeom>
            <a:noFill/>
          </p:spPr>
          <p:txBody>
            <a:bodyPr wrap="square" rtlCol="0">
              <a:spAutoFit/>
            </a:bodyPr>
            <a:lstStyle/>
            <a:p>
              <a:r>
                <a:rPr lang="en-US" altLang="zh-CN" sz="2800" b="1" dirty="0">
                  <a:latin typeface="Cambria" panose="02040503050406030204" pitchFamily="18" charset="0"/>
                  <a:ea typeface="Cambria" panose="02040503050406030204" pitchFamily="18" charset="0"/>
                </a:rPr>
                <a:t>Case-Based Reasoning through Prototypes</a:t>
              </a:r>
              <a:endParaRPr lang="fr-FR" altLang="zh-CN" sz="2800" b="1" dirty="0">
                <a:latin typeface="Cambria" panose="02040503050406030204" pitchFamily="18" charset="0"/>
                <a:ea typeface="Cambria" panose="02040503050406030204" pitchFamily="18" charset="0"/>
              </a:endParaRPr>
            </a:p>
          </p:txBody>
        </p:sp>
      </p:grpSp>
      <p:pic>
        <p:nvPicPr>
          <p:cNvPr id="8" name="图片 7">
            <a:extLst>
              <a:ext uri="{FF2B5EF4-FFF2-40B4-BE49-F238E27FC236}">
                <a16:creationId xmlns:a16="http://schemas.microsoft.com/office/drawing/2014/main" id="{B41B8174-FD49-50B3-4F20-9A4F28A745D8}"/>
              </a:ext>
            </a:extLst>
          </p:cNvPr>
          <p:cNvPicPr>
            <a:picLocks noChangeAspect="1"/>
          </p:cNvPicPr>
          <p:nvPr/>
        </p:nvPicPr>
        <p:blipFill>
          <a:blip r:embed="rId2"/>
          <a:stretch>
            <a:fillRect/>
          </a:stretch>
        </p:blipFill>
        <p:spPr>
          <a:xfrm>
            <a:off x="346318" y="2564296"/>
            <a:ext cx="5391875" cy="2133806"/>
          </a:xfrm>
          <a:prstGeom prst="rect">
            <a:avLst/>
          </a:prstGeom>
        </p:spPr>
      </p:pic>
      <p:pic>
        <p:nvPicPr>
          <p:cNvPr id="11" name="图片 10">
            <a:extLst>
              <a:ext uri="{FF2B5EF4-FFF2-40B4-BE49-F238E27FC236}">
                <a16:creationId xmlns:a16="http://schemas.microsoft.com/office/drawing/2014/main" id="{4614EFCE-0B95-3142-E357-2BC98AEF22C3}"/>
              </a:ext>
            </a:extLst>
          </p:cNvPr>
          <p:cNvPicPr>
            <a:picLocks noChangeAspect="1"/>
          </p:cNvPicPr>
          <p:nvPr/>
        </p:nvPicPr>
        <p:blipFill>
          <a:blip r:embed="rId3"/>
          <a:stretch>
            <a:fillRect/>
          </a:stretch>
        </p:blipFill>
        <p:spPr>
          <a:xfrm>
            <a:off x="6303191" y="2056927"/>
            <a:ext cx="5075583" cy="2744145"/>
          </a:xfrm>
          <a:prstGeom prst="rect">
            <a:avLst/>
          </a:prstGeom>
        </p:spPr>
      </p:pic>
    </p:spTree>
    <p:extLst>
      <p:ext uri="{BB962C8B-B14F-4D97-AF65-F5344CB8AC3E}">
        <p14:creationId xmlns:p14="http://schemas.microsoft.com/office/powerpoint/2010/main" val="14339638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56443" y="495660"/>
            <a:ext cx="8745366"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9279096"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ProtoPNet (prototypical part network)</a:t>
              </a:r>
            </a:p>
          </p:txBody>
        </p:sp>
      </p:grpSp>
      <p:sp>
        <p:nvSpPr>
          <p:cNvPr id="7" name="文本框 6">
            <a:extLst>
              <a:ext uri="{FF2B5EF4-FFF2-40B4-BE49-F238E27FC236}">
                <a16:creationId xmlns:a16="http://schemas.microsoft.com/office/drawing/2014/main" id="{3C2707B0-4603-C1BA-2746-9C41D2F6D9C5}"/>
              </a:ext>
            </a:extLst>
          </p:cNvPr>
          <p:cNvSpPr txBox="1"/>
          <p:nvPr/>
        </p:nvSpPr>
        <p:spPr>
          <a:xfrm>
            <a:off x="848127" y="1386439"/>
            <a:ext cx="10199686" cy="707886"/>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We might focus on parts of the image and compare them with prototypical parts of images from a given class.</a:t>
            </a:r>
            <a:endParaRPr lang="zh-CN" altLang="en-US" sz="2000" dirty="0"/>
          </a:p>
        </p:txBody>
      </p:sp>
      <p:pic>
        <p:nvPicPr>
          <p:cNvPr id="6" name="图片 5">
            <a:extLst>
              <a:ext uri="{FF2B5EF4-FFF2-40B4-BE49-F238E27FC236}">
                <a16:creationId xmlns:a16="http://schemas.microsoft.com/office/drawing/2014/main" id="{CD599534-F422-DA54-7D89-7A13D769BCEF}"/>
              </a:ext>
            </a:extLst>
          </p:cNvPr>
          <p:cNvPicPr>
            <a:picLocks noChangeAspect="1"/>
          </p:cNvPicPr>
          <p:nvPr/>
        </p:nvPicPr>
        <p:blipFill>
          <a:blip r:embed="rId2"/>
          <a:stretch>
            <a:fillRect/>
          </a:stretch>
        </p:blipFill>
        <p:spPr>
          <a:xfrm>
            <a:off x="318052" y="2219924"/>
            <a:ext cx="11280913" cy="4048217"/>
          </a:xfrm>
          <a:prstGeom prst="rect">
            <a:avLst/>
          </a:prstGeom>
        </p:spPr>
      </p:pic>
      <p:sp>
        <p:nvSpPr>
          <p:cNvPr id="8" name="文本框 7">
            <a:extLst>
              <a:ext uri="{FF2B5EF4-FFF2-40B4-BE49-F238E27FC236}">
                <a16:creationId xmlns:a16="http://schemas.microsoft.com/office/drawing/2014/main" id="{FB430D6F-AC83-4CDC-5A9E-DAF75ADA8311}"/>
              </a:ext>
            </a:extLst>
          </p:cNvPr>
          <p:cNvSpPr txBox="1"/>
          <p:nvPr/>
        </p:nvSpPr>
        <p:spPr>
          <a:xfrm>
            <a:off x="7877682" y="282082"/>
            <a:ext cx="3931501" cy="830997"/>
          </a:xfrm>
          <a:prstGeom prst="rect">
            <a:avLst/>
          </a:prstGeom>
          <a:noFill/>
        </p:spPr>
        <p:txBody>
          <a:bodyPr wrap="square">
            <a:spAutoFit/>
          </a:bodyPr>
          <a:lstStyle/>
          <a:p>
            <a:r>
              <a:rPr lang="en-US" altLang="zh-CN" sz="1600" dirty="0"/>
              <a:t>Chen et al., This Looks Like That: Deep Learning for Interpretable Image Recognition, </a:t>
            </a:r>
            <a:r>
              <a:rPr lang="en-US" altLang="zh-CN" sz="1600" dirty="0" err="1"/>
              <a:t>NeurIPS</a:t>
            </a:r>
            <a:r>
              <a:rPr lang="en-US" altLang="zh-CN" sz="1600" dirty="0"/>
              <a:t> 2019</a:t>
            </a:r>
            <a:endParaRPr lang="zh-CN" altLang="en-US" sz="1600" dirty="0"/>
          </a:p>
        </p:txBody>
      </p:sp>
    </p:spTree>
    <p:extLst>
      <p:ext uri="{BB962C8B-B14F-4D97-AF65-F5344CB8AC3E}">
        <p14:creationId xmlns:p14="http://schemas.microsoft.com/office/powerpoint/2010/main" val="15709226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56443" y="495660"/>
            <a:ext cx="8745366"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9279096"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ProtoPNet (prototypical part network)</a:t>
              </a:r>
            </a:p>
          </p:txBody>
        </p:sp>
      </p:grpSp>
      <p:sp>
        <p:nvSpPr>
          <p:cNvPr id="7" name="文本框 6">
            <a:extLst>
              <a:ext uri="{FF2B5EF4-FFF2-40B4-BE49-F238E27FC236}">
                <a16:creationId xmlns:a16="http://schemas.microsoft.com/office/drawing/2014/main" id="{3C2707B0-4603-C1BA-2746-9C41D2F6D9C5}"/>
              </a:ext>
            </a:extLst>
          </p:cNvPr>
          <p:cNvSpPr txBox="1"/>
          <p:nvPr/>
        </p:nvSpPr>
        <p:spPr>
          <a:xfrm>
            <a:off x="848127" y="1386439"/>
            <a:ext cx="10199686"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Network architecture:</a:t>
            </a:r>
            <a:endParaRPr lang="zh-CN" altLang="en-US" sz="2000" dirty="0"/>
          </a:p>
        </p:txBody>
      </p:sp>
      <p:pic>
        <p:nvPicPr>
          <p:cNvPr id="8" name="图片 7">
            <a:extLst>
              <a:ext uri="{FF2B5EF4-FFF2-40B4-BE49-F238E27FC236}">
                <a16:creationId xmlns:a16="http://schemas.microsoft.com/office/drawing/2014/main" id="{E9B65222-FB31-F775-6E7D-C42C10CD8BA2}"/>
              </a:ext>
            </a:extLst>
          </p:cNvPr>
          <p:cNvPicPr>
            <a:picLocks noChangeAspect="1"/>
          </p:cNvPicPr>
          <p:nvPr/>
        </p:nvPicPr>
        <p:blipFill>
          <a:blip r:embed="rId2"/>
          <a:stretch>
            <a:fillRect/>
          </a:stretch>
        </p:blipFill>
        <p:spPr>
          <a:xfrm>
            <a:off x="308113" y="1818429"/>
            <a:ext cx="11575774" cy="4543911"/>
          </a:xfrm>
          <a:prstGeom prst="rect">
            <a:avLst/>
          </a:prstGeom>
        </p:spPr>
      </p:pic>
    </p:spTree>
    <p:extLst>
      <p:ext uri="{BB962C8B-B14F-4D97-AF65-F5344CB8AC3E}">
        <p14:creationId xmlns:p14="http://schemas.microsoft.com/office/powerpoint/2010/main" val="1120865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0E100CC-3093-AAA1-4982-EF2A39EFA7D2}"/>
              </a:ext>
            </a:extLst>
          </p:cNvPr>
          <p:cNvPicPr>
            <a:picLocks noChangeAspect="1"/>
          </p:cNvPicPr>
          <p:nvPr/>
        </p:nvPicPr>
        <p:blipFill>
          <a:blip r:embed="rId2"/>
          <a:stretch>
            <a:fillRect/>
          </a:stretch>
        </p:blipFill>
        <p:spPr>
          <a:xfrm>
            <a:off x="0" y="314506"/>
            <a:ext cx="12192000" cy="6228988"/>
          </a:xfrm>
          <a:prstGeom prst="rect">
            <a:avLst/>
          </a:prstGeom>
        </p:spPr>
      </p:pic>
    </p:spTree>
    <p:extLst>
      <p:ext uri="{BB962C8B-B14F-4D97-AF65-F5344CB8AC3E}">
        <p14:creationId xmlns:p14="http://schemas.microsoft.com/office/powerpoint/2010/main" val="9830147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56443" y="495660"/>
            <a:ext cx="8745366"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9279096"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ProtoPNet (prototypical part network)</a:t>
              </a:r>
            </a:p>
          </p:txBody>
        </p:sp>
      </p:grpSp>
      <p:sp>
        <p:nvSpPr>
          <p:cNvPr id="7" name="文本框 6">
            <a:extLst>
              <a:ext uri="{FF2B5EF4-FFF2-40B4-BE49-F238E27FC236}">
                <a16:creationId xmlns:a16="http://schemas.microsoft.com/office/drawing/2014/main" id="{3C2707B0-4603-C1BA-2746-9C41D2F6D9C5}"/>
              </a:ext>
            </a:extLst>
          </p:cNvPr>
          <p:cNvSpPr txBox="1"/>
          <p:nvPr/>
        </p:nvSpPr>
        <p:spPr>
          <a:xfrm>
            <a:off x="848127" y="1386439"/>
            <a:ext cx="10199686"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Training Algorithm:</a:t>
            </a:r>
            <a:endParaRPr lang="zh-CN" altLang="en-US" sz="2000" dirty="0"/>
          </a:p>
        </p:txBody>
      </p:sp>
      <p:sp>
        <p:nvSpPr>
          <p:cNvPr id="6" name="文本框 5">
            <a:extLst>
              <a:ext uri="{FF2B5EF4-FFF2-40B4-BE49-F238E27FC236}">
                <a16:creationId xmlns:a16="http://schemas.microsoft.com/office/drawing/2014/main" id="{3A0C1A6E-3AD3-28AF-2D78-CF0528BA3B80}"/>
              </a:ext>
            </a:extLst>
          </p:cNvPr>
          <p:cNvSpPr txBox="1"/>
          <p:nvPr/>
        </p:nvSpPr>
        <p:spPr>
          <a:xfrm>
            <a:off x="1197015" y="2041579"/>
            <a:ext cx="9797969" cy="369332"/>
          </a:xfrm>
          <a:prstGeom prst="rect">
            <a:avLst/>
          </a:prstGeom>
          <a:noFill/>
        </p:spPr>
        <p:txBody>
          <a:bodyPr wrap="square">
            <a:spAutoFit/>
          </a:bodyPr>
          <a:lstStyle/>
          <a:p>
            <a:r>
              <a:rPr lang="en-US" altLang="zh-CN" dirty="0"/>
              <a:t>1. Stochastic gradient descent (SGD) of layers before last layer:</a:t>
            </a:r>
            <a:endParaRPr lang="zh-CN" altLang="en-US" dirty="0"/>
          </a:p>
        </p:txBody>
      </p:sp>
      <p:pic>
        <p:nvPicPr>
          <p:cNvPr id="10" name="图片 9">
            <a:extLst>
              <a:ext uri="{FF2B5EF4-FFF2-40B4-BE49-F238E27FC236}">
                <a16:creationId xmlns:a16="http://schemas.microsoft.com/office/drawing/2014/main" id="{143EBE23-EF21-D2A2-EF17-4015C98D26E0}"/>
              </a:ext>
            </a:extLst>
          </p:cNvPr>
          <p:cNvPicPr>
            <a:picLocks noChangeAspect="1"/>
          </p:cNvPicPr>
          <p:nvPr/>
        </p:nvPicPr>
        <p:blipFill>
          <a:blip r:embed="rId2"/>
          <a:stretch>
            <a:fillRect/>
          </a:stretch>
        </p:blipFill>
        <p:spPr>
          <a:xfrm>
            <a:off x="1569400" y="2473085"/>
            <a:ext cx="8767296" cy="1515658"/>
          </a:xfrm>
          <a:prstGeom prst="rect">
            <a:avLst/>
          </a:prstGeom>
        </p:spPr>
      </p:pic>
      <p:sp>
        <p:nvSpPr>
          <p:cNvPr id="12" name="文本框 11">
            <a:extLst>
              <a:ext uri="{FF2B5EF4-FFF2-40B4-BE49-F238E27FC236}">
                <a16:creationId xmlns:a16="http://schemas.microsoft.com/office/drawing/2014/main" id="{DD5228E6-9512-4FFE-4FE3-12D9160C8D24}"/>
              </a:ext>
            </a:extLst>
          </p:cNvPr>
          <p:cNvSpPr txBox="1"/>
          <p:nvPr/>
        </p:nvSpPr>
        <p:spPr>
          <a:xfrm>
            <a:off x="1299542" y="4077758"/>
            <a:ext cx="6097656" cy="369332"/>
          </a:xfrm>
          <a:prstGeom prst="rect">
            <a:avLst/>
          </a:prstGeom>
          <a:noFill/>
        </p:spPr>
        <p:txBody>
          <a:bodyPr wrap="square">
            <a:spAutoFit/>
          </a:bodyPr>
          <a:lstStyle/>
          <a:p>
            <a:r>
              <a:rPr lang="en-US" altLang="zh-CN" dirty="0"/>
              <a:t>2. Projection of prototypes: </a:t>
            </a:r>
            <a:endParaRPr lang="zh-CN" altLang="en-US" dirty="0"/>
          </a:p>
        </p:txBody>
      </p:sp>
      <p:pic>
        <p:nvPicPr>
          <p:cNvPr id="14" name="图片 13">
            <a:extLst>
              <a:ext uri="{FF2B5EF4-FFF2-40B4-BE49-F238E27FC236}">
                <a16:creationId xmlns:a16="http://schemas.microsoft.com/office/drawing/2014/main" id="{A40DA6D7-8559-04B5-D13E-6E4E7A1C1332}"/>
              </a:ext>
            </a:extLst>
          </p:cNvPr>
          <p:cNvPicPr>
            <a:picLocks noChangeAspect="1"/>
          </p:cNvPicPr>
          <p:nvPr/>
        </p:nvPicPr>
        <p:blipFill>
          <a:blip r:embed="rId3"/>
          <a:stretch>
            <a:fillRect/>
          </a:stretch>
        </p:blipFill>
        <p:spPr>
          <a:xfrm>
            <a:off x="1710773" y="4623044"/>
            <a:ext cx="7602192" cy="423888"/>
          </a:xfrm>
          <a:prstGeom prst="rect">
            <a:avLst/>
          </a:prstGeom>
        </p:spPr>
      </p:pic>
      <p:sp>
        <p:nvSpPr>
          <p:cNvPr id="16" name="文本框 15">
            <a:extLst>
              <a:ext uri="{FF2B5EF4-FFF2-40B4-BE49-F238E27FC236}">
                <a16:creationId xmlns:a16="http://schemas.microsoft.com/office/drawing/2014/main" id="{A2281FA9-EF0B-DED7-FBA8-0E4A8A27CA99}"/>
              </a:ext>
            </a:extLst>
          </p:cNvPr>
          <p:cNvSpPr txBox="1"/>
          <p:nvPr/>
        </p:nvSpPr>
        <p:spPr>
          <a:xfrm>
            <a:off x="1299542" y="5222886"/>
            <a:ext cx="6097656" cy="369332"/>
          </a:xfrm>
          <a:prstGeom prst="rect">
            <a:avLst/>
          </a:prstGeom>
          <a:noFill/>
        </p:spPr>
        <p:txBody>
          <a:bodyPr wrap="square">
            <a:spAutoFit/>
          </a:bodyPr>
          <a:lstStyle/>
          <a:p>
            <a:r>
              <a:rPr lang="en-US" altLang="zh-CN" dirty="0"/>
              <a:t>3. Convex optimization of last layer: </a:t>
            </a:r>
            <a:endParaRPr lang="zh-CN" altLang="en-US" dirty="0"/>
          </a:p>
        </p:txBody>
      </p:sp>
      <p:pic>
        <p:nvPicPr>
          <p:cNvPr id="18" name="图片 17">
            <a:extLst>
              <a:ext uri="{FF2B5EF4-FFF2-40B4-BE49-F238E27FC236}">
                <a16:creationId xmlns:a16="http://schemas.microsoft.com/office/drawing/2014/main" id="{B389EA16-C66F-1687-A6B6-F5B2E7BD5725}"/>
              </a:ext>
            </a:extLst>
          </p:cNvPr>
          <p:cNvPicPr>
            <a:picLocks noChangeAspect="1"/>
          </p:cNvPicPr>
          <p:nvPr/>
        </p:nvPicPr>
        <p:blipFill>
          <a:blip r:embed="rId4"/>
          <a:stretch>
            <a:fillRect/>
          </a:stretch>
        </p:blipFill>
        <p:spPr>
          <a:xfrm>
            <a:off x="1569400" y="5802894"/>
            <a:ext cx="7228027" cy="400298"/>
          </a:xfrm>
          <a:prstGeom prst="rect">
            <a:avLst/>
          </a:prstGeom>
        </p:spPr>
      </p:pic>
    </p:spTree>
    <p:extLst>
      <p:ext uri="{BB962C8B-B14F-4D97-AF65-F5344CB8AC3E}">
        <p14:creationId xmlns:p14="http://schemas.microsoft.com/office/powerpoint/2010/main" val="3186958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353446-77F9-44B6-AF3E-040588E41014}"/>
              </a:ext>
            </a:extLst>
          </p:cNvPr>
          <p:cNvGrpSpPr/>
          <p:nvPr/>
        </p:nvGrpSpPr>
        <p:grpSpPr>
          <a:xfrm>
            <a:off x="726626" y="276999"/>
            <a:ext cx="8745366" cy="617419"/>
            <a:chOff x="0" y="-7149"/>
            <a:chExt cx="12192000" cy="617419"/>
          </a:xfrm>
        </p:grpSpPr>
        <p:sp>
          <p:nvSpPr>
            <p:cNvPr id="4" name="矩形 3">
              <a:extLst>
                <a:ext uri="{FF2B5EF4-FFF2-40B4-BE49-F238E27FC236}">
                  <a16:creationId xmlns:a16="http://schemas.microsoft.com/office/drawing/2014/main" id="{C4C7BB18-A85E-4932-9D7D-EFE3393C2FF8}"/>
                </a:ext>
              </a:extLst>
            </p:cNvPr>
            <p:cNvSpPr/>
            <p:nvPr/>
          </p:nvSpPr>
          <p:spPr>
            <a:xfrm>
              <a:off x="0" y="-7149"/>
              <a:ext cx="1219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a:extLst>
                <a:ext uri="{FF2B5EF4-FFF2-40B4-BE49-F238E27FC236}">
                  <a16:creationId xmlns:a16="http://schemas.microsoft.com/office/drawing/2014/main" id="{FEBA8C5E-4002-4853-BADB-9296D31EF83C}"/>
                </a:ext>
              </a:extLst>
            </p:cNvPr>
            <p:cNvSpPr txBox="1"/>
            <p:nvPr/>
          </p:nvSpPr>
          <p:spPr>
            <a:xfrm>
              <a:off x="127817" y="87050"/>
              <a:ext cx="9279096" cy="523220"/>
            </a:xfrm>
            <a:prstGeom prst="rect">
              <a:avLst/>
            </a:prstGeom>
            <a:noFill/>
          </p:spPr>
          <p:txBody>
            <a:bodyPr wrap="square" rtlCol="0">
              <a:spAutoFit/>
            </a:bodyPr>
            <a:lstStyle/>
            <a:p>
              <a:r>
                <a:rPr lang="fr-FR" altLang="zh-CN" sz="2800" b="1" dirty="0">
                  <a:latin typeface="Cambria" panose="02040503050406030204" pitchFamily="18" charset="0"/>
                  <a:ea typeface="Cambria" panose="02040503050406030204" pitchFamily="18" charset="0"/>
                </a:rPr>
                <a:t>ProtoPNet (prototypical part network)</a:t>
              </a:r>
            </a:p>
          </p:txBody>
        </p:sp>
      </p:grpSp>
      <p:sp>
        <p:nvSpPr>
          <p:cNvPr id="7" name="文本框 6">
            <a:extLst>
              <a:ext uri="{FF2B5EF4-FFF2-40B4-BE49-F238E27FC236}">
                <a16:creationId xmlns:a16="http://schemas.microsoft.com/office/drawing/2014/main" id="{3C2707B0-4603-C1BA-2746-9C41D2F6D9C5}"/>
              </a:ext>
            </a:extLst>
          </p:cNvPr>
          <p:cNvSpPr txBox="1"/>
          <p:nvPr/>
        </p:nvSpPr>
        <p:spPr>
          <a:xfrm>
            <a:off x="877956" y="1210940"/>
            <a:ext cx="10199686"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Reasoning Process:</a:t>
            </a:r>
            <a:endParaRPr lang="zh-CN" altLang="en-US" sz="2000" dirty="0"/>
          </a:p>
        </p:txBody>
      </p:sp>
      <p:pic>
        <p:nvPicPr>
          <p:cNvPr id="8" name="图片 7">
            <a:extLst>
              <a:ext uri="{FF2B5EF4-FFF2-40B4-BE49-F238E27FC236}">
                <a16:creationId xmlns:a16="http://schemas.microsoft.com/office/drawing/2014/main" id="{9B675086-56CF-4F2F-9CC9-0B5D54CB15D3}"/>
              </a:ext>
            </a:extLst>
          </p:cNvPr>
          <p:cNvPicPr>
            <a:picLocks noChangeAspect="1"/>
          </p:cNvPicPr>
          <p:nvPr/>
        </p:nvPicPr>
        <p:blipFill>
          <a:blip r:embed="rId2"/>
          <a:stretch>
            <a:fillRect/>
          </a:stretch>
        </p:blipFill>
        <p:spPr>
          <a:xfrm>
            <a:off x="877956" y="1686089"/>
            <a:ext cx="10436087" cy="4914790"/>
          </a:xfrm>
          <a:prstGeom prst="rect">
            <a:avLst/>
          </a:prstGeom>
        </p:spPr>
      </p:pic>
    </p:spTree>
    <p:extLst>
      <p:ext uri="{BB962C8B-B14F-4D97-AF65-F5344CB8AC3E}">
        <p14:creationId xmlns:p14="http://schemas.microsoft.com/office/powerpoint/2010/main" val="3688414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C2707B0-4603-C1BA-2746-9C41D2F6D9C5}"/>
              </a:ext>
            </a:extLst>
          </p:cNvPr>
          <p:cNvSpPr txBox="1"/>
          <p:nvPr/>
        </p:nvSpPr>
        <p:spPr>
          <a:xfrm>
            <a:off x="934063" y="2839516"/>
            <a:ext cx="10009239" cy="923330"/>
          </a:xfrm>
          <a:prstGeom prst="rect">
            <a:avLst/>
          </a:prstGeom>
          <a:noFill/>
        </p:spPr>
        <p:txBody>
          <a:bodyPr wrap="square">
            <a:spAutoFit/>
          </a:bodyPr>
          <a:lstStyle/>
          <a:p>
            <a:pPr algn="ctr"/>
            <a:r>
              <a:rPr lang="en-US" altLang="zh-CN" sz="5400" b="1" dirty="0"/>
              <a:t>The End</a:t>
            </a:r>
            <a:endParaRPr lang="zh-CN" altLang="en-US" sz="5400" b="1" dirty="0"/>
          </a:p>
        </p:txBody>
      </p:sp>
    </p:spTree>
    <p:extLst>
      <p:ext uri="{BB962C8B-B14F-4D97-AF65-F5344CB8AC3E}">
        <p14:creationId xmlns:p14="http://schemas.microsoft.com/office/powerpoint/2010/main" val="31458099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7642</TotalTime>
  <Words>3607</Words>
  <Application>Microsoft Office PowerPoint</Application>
  <PresentationFormat>宽屏</PresentationFormat>
  <Paragraphs>330</Paragraphs>
  <Slides>92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92</vt:i4>
      </vt:variant>
    </vt:vector>
  </HeadingPairs>
  <TitlesOfParts>
    <vt:vector size="101" baseType="lpstr">
      <vt:lpstr>-apple-system</vt:lpstr>
      <vt:lpstr>等线</vt:lpstr>
      <vt:lpstr>等线 Light</vt:lpstr>
      <vt:lpstr>Arial</vt:lpstr>
      <vt:lpstr>Calibri</vt:lpstr>
      <vt:lpstr>Cambria</vt:lpstr>
      <vt:lpstr>Times New Roman</vt:lpstr>
      <vt:lpstr>Wingdings</vt:lpstr>
      <vt:lpstr>Office 主题​​</vt:lpstr>
      <vt:lpstr>Neural network interpretability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zn</dc:creator>
  <cp:lastModifiedBy>峡壁 刘</cp:lastModifiedBy>
  <cp:revision>311</cp:revision>
  <dcterms:created xsi:type="dcterms:W3CDTF">2022-09-25T00:42:41Z</dcterms:created>
  <dcterms:modified xsi:type="dcterms:W3CDTF">2023-10-31T09:50:41Z</dcterms:modified>
</cp:coreProperties>
</file>